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3"/>
  </p:notesMasterIdLst>
  <p:sldIdLst>
    <p:sldId id="273" r:id="rId2"/>
    <p:sldId id="284" r:id="rId3"/>
    <p:sldId id="274" r:id="rId4"/>
    <p:sldId id="285" r:id="rId5"/>
    <p:sldId id="286" r:id="rId6"/>
    <p:sldId id="293" r:id="rId7"/>
    <p:sldId id="300" r:id="rId8"/>
    <p:sldId id="287" r:id="rId9"/>
    <p:sldId id="294" r:id="rId10"/>
    <p:sldId id="301" r:id="rId11"/>
    <p:sldId id="302" r:id="rId12"/>
    <p:sldId id="305" r:id="rId13"/>
    <p:sldId id="303" r:id="rId14"/>
    <p:sldId id="304" r:id="rId15"/>
    <p:sldId id="288" r:id="rId16"/>
    <p:sldId id="295" r:id="rId17"/>
    <p:sldId id="306" r:id="rId18"/>
    <p:sldId id="307" r:id="rId19"/>
    <p:sldId id="289" r:id="rId20"/>
    <p:sldId id="296" r:id="rId21"/>
    <p:sldId id="308" r:id="rId22"/>
    <p:sldId id="309" r:id="rId23"/>
    <p:sldId id="290" r:id="rId24"/>
    <p:sldId id="297" r:id="rId25"/>
    <p:sldId id="310" r:id="rId26"/>
    <p:sldId id="291" r:id="rId27"/>
    <p:sldId id="298" r:id="rId28"/>
    <p:sldId id="311" r:id="rId29"/>
    <p:sldId id="292" r:id="rId30"/>
    <p:sldId id="299" r:id="rId31"/>
    <p:sldId id="279" r:id="rId32"/>
  </p:sldIdLst>
  <p:sldSz cx="12192000" cy="6858000"/>
  <p:notesSz cx="6858000" cy="9144000"/>
  <p:embeddedFontLst>
    <p:embeddedFont>
      <p:font typeface="等线" panose="02010600030101010101" pitchFamily="2" charset="-122"/>
      <p:regular r:id="rId34"/>
      <p:bold r:id="rId35"/>
    </p:embeddedFont>
    <p:embeddedFont>
      <p:font typeface="华文中宋" panose="02010600040101010101" pitchFamily="2" charset="-122"/>
      <p:regular r:id="rId36"/>
    </p:embeddedFont>
    <p:embeddedFont>
      <p:font typeface="微软雅黑" panose="020B0503020204020204" pitchFamily="34" charset="-122"/>
      <p:regular r:id="rId37"/>
      <p:bold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6305" autoAdjust="0"/>
  </p:normalViewPr>
  <p:slideViewPr>
    <p:cSldViewPr snapToGrid="0">
      <p:cViewPr varScale="1">
        <p:scale>
          <a:sx n="58" d="100"/>
          <a:sy n="58" d="100"/>
        </p:scale>
        <p:origin x="96" y="1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C8C0B-E7A1-4E81-AB6F-6479A52F298B}" type="datetimeFigureOut">
              <a:rPr lang="zh-CN" altLang="en-US" smtClean="0"/>
              <a:t>2024/6/29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7FEF-E4FC-4DC9-B4DC-A4589F3A6D20}" type="slidenum">
              <a:rPr lang="zh-CN" altLang="en-US" smtClean="0"/>
              <a:t>‹#›</a:t>
            </a:fld>
            <a:endParaRPr lang="zh-CN" altLang="en-US"/>
          </a:p>
        </p:txBody>
      </p:sp>
    </p:spTree>
    <p:extLst>
      <p:ext uri="{BB962C8B-B14F-4D97-AF65-F5344CB8AC3E}">
        <p14:creationId xmlns:p14="http://schemas.microsoft.com/office/powerpoint/2010/main" val="76972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0A7FEF-E4FC-4DC9-B4DC-A4589F3A6D20}" type="slidenum">
              <a:rPr lang="zh-CN" altLang="en-US" smtClean="0"/>
              <a:t>7</a:t>
            </a:fld>
            <a:endParaRPr lang="zh-CN" altLang="en-US"/>
          </a:p>
        </p:txBody>
      </p:sp>
    </p:spTree>
    <p:extLst>
      <p:ext uri="{BB962C8B-B14F-4D97-AF65-F5344CB8AC3E}">
        <p14:creationId xmlns:p14="http://schemas.microsoft.com/office/powerpoint/2010/main" val="271098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0A7FEF-E4FC-4DC9-B4DC-A4589F3A6D20}" type="slidenum">
              <a:rPr lang="zh-CN" altLang="en-US" smtClean="0"/>
              <a:t>21</a:t>
            </a:fld>
            <a:endParaRPr lang="zh-CN" altLang="en-US"/>
          </a:p>
        </p:txBody>
      </p:sp>
    </p:spTree>
    <p:extLst>
      <p:ext uri="{BB962C8B-B14F-4D97-AF65-F5344CB8AC3E}">
        <p14:creationId xmlns:p14="http://schemas.microsoft.com/office/powerpoint/2010/main" val="4204993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63790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1663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51810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41722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203979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55395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0079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5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2.xml"/><Relationship Id="rId7" Type="http://schemas.openxmlformats.org/officeDocument/2006/relationships/image" Target="../media/image30.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slideLayout" Target="../slideLayouts/slideLayout5.xml"/><Relationship Id="rId16" Type="http://schemas.openxmlformats.org/officeDocument/2006/relationships/image" Target="../media/image45.png"/><Relationship Id="rId1" Type="http://schemas.openxmlformats.org/officeDocument/2006/relationships/tags" Target="../tags/tag17.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8.png"/><Relationship Id="rId1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7599" y="2199992"/>
            <a:ext cx="10368764" cy="1000978"/>
          </a:xfrm>
        </p:spPr>
        <p:txBody>
          <a:bodyPr>
            <a:noAutofit/>
          </a:bodyPr>
          <a:lstStyle/>
          <a:p>
            <a:pPr algn="ctr">
              <a:lnSpc>
                <a:spcPct val="150000"/>
              </a:lnSpc>
            </a:pPr>
            <a:r>
              <a:rPr lang="zh-CN" altLang="en-US" sz="3200" b="1" dirty="0">
                <a:effectLst/>
                <a:latin typeface="+mj-lt"/>
                <a:ea typeface="微软雅黑" panose="020B0503020204020204" pitchFamily="34" charset="-122"/>
              </a:rPr>
              <a:t>基于机器学习的 </a:t>
            </a:r>
            <a:r>
              <a:rPr lang="en-US" altLang="zh-CN" sz="3200" b="1" dirty="0">
                <a:effectLst/>
                <a:latin typeface="+mj-lt"/>
                <a:ea typeface="微软雅黑" panose="020B0503020204020204" pitchFamily="34" charset="-122"/>
              </a:rPr>
              <a:t>O2O</a:t>
            </a:r>
            <a:r>
              <a:rPr lang="zh-CN" altLang="en-US" sz="3200" b="1" dirty="0">
                <a:effectLst/>
                <a:latin typeface="+mj-lt"/>
                <a:ea typeface="微软雅黑" panose="020B0503020204020204" pitchFamily="34" charset="-122"/>
              </a:rPr>
              <a:t>（</a:t>
            </a:r>
            <a:r>
              <a:rPr lang="en-US" altLang="zh-CN" sz="3200" b="1" dirty="0">
                <a:effectLst/>
                <a:latin typeface="+mj-lt"/>
                <a:ea typeface="微软雅黑" panose="020B0503020204020204" pitchFamily="34" charset="-122"/>
              </a:rPr>
              <a:t>Online to Offline</a:t>
            </a:r>
            <a:r>
              <a:rPr lang="zh-CN" altLang="en-US" sz="3200" b="1" dirty="0">
                <a:effectLst/>
                <a:latin typeface="+mj-lt"/>
                <a:ea typeface="微软雅黑" panose="020B0503020204020204" pitchFamily="34" charset="-122"/>
              </a:rPr>
              <a:t>）优惠券预测</a:t>
            </a:r>
            <a:br>
              <a:rPr lang="en-US" altLang="zh-CN" sz="1800" b="1" dirty="0">
                <a:effectLst/>
                <a:latin typeface="+mj-lt"/>
                <a:ea typeface="微软雅黑" panose="020B0503020204020204" pitchFamily="34" charset="-122"/>
              </a:rPr>
            </a:br>
            <a:r>
              <a:rPr lang="en-US" altLang="zh-CN" sz="1800" b="1" dirty="0">
                <a:effectLst/>
                <a:latin typeface="+mj-lt"/>
                <a:ea typeface="微软雅黑" panose="020B0503020204020204" pitchFamily="34" charset="-122"/>
              </a:rPr>
              <a:t>Machine Learning-Based O2O (Online to Offline) Coupon Prediction</a:t>
            </a:r>
          </a:p>
        </p:txBody>
      </p:sp>
      <p:sp>
        <p:nvSpPr>
          <p:cNvPr id="4" name="标题 1">
            <a:extLst>
              <a:ext uri="{FF2B5EF4-FFF2-40B4-BE49-F238E27FC236}">
                <a16:creationId xmlns:a16="http://schemas.microsoft.com/office/drawing/2014/main" id="{DB80170B-635B-79B8-6B08-145F5391354C}"/>
              </a:ext>
            </a:extLst>
          </p:cNvPr>
          <p:cNvSpPr txBox="1">
            <a:spLocks/>
          </p:cNvSpPr>
          <p:nvPr/>
        </p:nvSpPr>
        <p:spPr>
          <a:xfrm>
            <a:off x="3209764" y="3923828"/>
            <a:ext cx="2886236"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学号姓名：</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2250758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林继申</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lang="zh-CN" altLang="en-US" sz="1600" dirty="0">
                <a:solidFill>
                  <a:prstClr val="black"/>
                </a:solidFill>
                <a:latin typeface="微软雅黑"/>
                <a:ea typeface="微软雅黑" panose="020B0503020204020204" pitchFamily="34" charset="-122"/>
              </a:rPr>
              <a:t>学院专业：软件学院 软件工程</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7" name="标题 1">
            <a:extLst>
              <a:ext uri="{FF2B5EF4-FFF2-40B4-BE49-F238E27FC236}">
                <a16:creationId xmlns:a16="http://schemas.microsoft.com/office/drawing/2014/main" id="{E5A4B498-0E92-2F56-6357-4353DEB0E74C}"/>
              </a:ext>
            </a:extLst>
          </p:cNvPr>
          <p:cNvSpPr txBox="1">
            <a:spLocks/>
          </p:cNvSpPr>
          <p:nvPr/>
        </p:nvSpPr>
        <p:spPr>
          <a:xfrm>
            <a:off x="9639300" y="6054007"/>
            <a:ext cx="2019300" cy="35631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6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30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数据探索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Data Exploration</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6" name="文本框 15">
            <a:extLst>
              <a:ext uri="{FF2B5EF4-FFF2-40B4-BE49-F238E27FC236}">
                <a16:creationId xmlns:a16="http://schemas.microsoft.com/office/drawing/2014/main" id="{982BB45D-25EB-4968-9A23-F87933291D09}"/>
              </a:ext>
            </a:extLst>
          </p:cNvPr>
          <p:cNvSpPr txBox="1"/>
          <p:nvPr/>
        </p:nvSpPr>
        <p:spPr>
          <a:xfrm>
            <a:off x="666751" y="1219200"/>
            <a:ext cx="347402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训练集与测试集的相关性</a:t>
            </a:r>
          </a:p>
        </p:txBody>
      </p:sp>
      <p:sp>
        <p:nvSpPr>
          <p:cNvPr id="17" name="文本框 16">
            <a:extLst>
              <a:ext uri="{FF2B5EF4-FFF2-40B4-BE49-F238E27FC236}">
                <a16:creationId xmlns:a16="http://schemas.microsoft.com/office/drawing/2014/main" id="{9E2B39FD-7C41-48F7-A35A-499BC341913E}"/>
              </a:ext>
            </a:extLst>
          </p:cNvPr>
          <p:cNvSpPr txBox="1"/>
          <p:nvPr/>
        </p:nvSpPr>
        <p:spPr>
          <a:xfrm>
            <a:off x="666750" y="1621620"/>
            <a:ext cx="10858497" cy="226485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通过代码，我们依次对用户、商家和优惠券字段在训练集和测试集的重合情况进行了探索，从结果可以发现以下特点：</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prstClr val="black"/>
                </a:solidFill>
                <a:latin typeface="微软雅黑" panose="020B0503020204020204" pitchFamily="34" charset="-122"/>
                <a:ea typeface="微软雅黑" panose="020B0503020204020204" pitchFamily="34" charset="-122"/>
              </a:rPr>
              <a:t>用户</a:t>
            </a:r>
            <a:r>
              <a:rPr lang="en-US" altLang="zh-CN" sz="1600" dirty="0">
                <a:solidFill>
                  <a:prstClr val="black"/>
                </a:solidFill>
                <a:latin typeface="微软雅黑" panose="020B0503020204020204" pitchFamily="34" charset="-122"/>
                <a:ea typeface="微软雅黑" panose="020B0503020204020204" pitchFamily="34" charset="-122"/>
              </a:rPr>
              <a:t>ID</a:t>
            </a:r>
            <a:r>
              <a:rPr lang="zh-CN" altLang="en-US" sz="1600" dirty="0">
                <a:solidFill>
                  <a:prstClr val="black"/>
                </a:solidFill>
                <a:latin typeface="微软雅黑" panose="020B0503020204020204" pitchFamily="34" charset="-122"/>
                <a:ea typeface="微软雅黑" panose="020B0503020204020204" pitchFamily="34" charset="-122"/>
              </a:rPr>
              <a:t>一项，测试集与</a:t>
            </a:r>
            <a:r>
              <a:rPr lang="en-US" altLang="zh-CN" sz="1600" dirty="0">
                <a:solidFill>
                  <a:prstClr val="black"/>
                </a:solidFill>
                <a:latin typeface="微软雅黑" panose="020B0503020204020204" pitchFamily="34" charset="-122"/>
                <a:ea typeface="微软雅黑" panose="020B0503020204020204" pitchFamily="34" charset="-122"/>
              </a:rPr>
              <a:t>offline</a:t>
            </a:r>
            <a:r>
              <a:rPr lang="zh-CN" altLang="en-US" sz="1600" dirty="0">
                <a:solidFill>
                  <a:prstClr val="black"/>
                </a:solidFill>
                <a:latin typeface="微软雅黑" panose="020B0503020204020204" pitchFamily="34" charset="-122"/>
                <a:ea typeface="微软雅黑" panose="020B0503020204020204" pitchFamily="34" charset="-122"/>
              </a:rPr>
              <a:t>训练集的重复占比达</a:t>
            </a:r>
            <a:r>
              <a:rPr lang="en-US" altLang="zh-CN" sz="1600" dirty="0">
                <a:solidFill>
                  <a:prstClr val="black"/>
                </a:solidFill>
                <a:latin typeface="微软雅黑" panose="020B0503020204020204" pitchFamily="34" charset="-122"/>
                <a:ea typeface="微软雅黑" panose="020B0503020204020204" pitchFamily="34" charset="-122"/>
              </a:rPr>
              <a:t>0.999</a:t>
            </a:r>
            <a:r>
              <a:rPr lang="zh-CN" altLang="en-US" sz="1600" dirty="0">
                <a:solidFill>
                  <a:prstClr val="black"/>
                </a:solidFill>
                <a:latin typeface="微软雅黑" panose="020B0503020204020204" pitchFamily="34" charset="-122"/>
                <a:ea typeface="微软雅黑" panose="020B0503020204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rPr>
              <a:t>online</a:t>
            </a:r>
            <a:r>
              <a:rPr lang="zh-CN" altLang="en-US" sz="1600" dirty="0">
                <a:solidFill>
                  <a:prstClr val="black"/>
                </a:solidFill>
                <a:latin typeface="微软雅黑" panose="020B0503020204020204" pitchFamily="34" charset="-122"/>
                <a:ea typeface="微软雅黑" panose="020B0503020204020204" pitchFamily="34" charset="-122"/>
              </a:rPr>
              <a:t>训练集的重复占比为</a:t>
            </a:r>
            <a:r>
              <a:rPr lang="en-US" altLang="zh-CN" sz="1600" dirty="0">
                <a:solidFill>
                  <a:prstClr val="black"/>
                </a:solidFill>
                <a:latin typeface="微软雅黑" panose="020B0503020204020204" pitchFamily="34" charset="-122"/>
                <a:ea typeface="微软雅黑" panose="020B0503020204020204" pitchFamily="34" charset="-122"/>
              </a:rPr>
              <a:t>0.565</a:t>
            </a:r>
            <a:r>
              <a:rPr lang="zh-CN" altLang="en-US" sz="1600" dirty="0">
                <a:solidFill>
                  <a:prstClr val="black"/>
                </a:solidFill>
                <a:latin typeface="微软雅黑" panose="020B0503020204020204" pitchFamily="34" charset="-122"/>
                <a:ea typeface="微软雅黑" panose="020B0503020204020204" pitchFamily="34" charset="-122"/>
              </a:rPr>
              <a:t>。</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prstClr val="black"/>
                </a:solidFill>
                <a:latin typeface="微软雅黑" panose="020B0503020204020204" pitchFamily="34" charset="-122"/>
                <a:ea typeface="微软雅黑" panose="020B0503020204020204" pitchFamily="34" charset="-122"/>
              </a:rPr>
              <a:t>商家</a:t>
            </a:r>
            <a:r>
              <a:rPr lang="en-US" altLang="zh-CN" sz="1600" dirty="0">
                <a:solidFill>
                  <a:prstClr val="black"/>
                </a:solidFill>
                <a:latin typeface="微软雅黑" panose="020B0503020204020204" pitchFamily="34" charset="-122"/>
                <a:ea typeface="微软雅黑" panose="020B0503020204020204" pitchFamily="34" charset="-122"/>
              </a:rPr>
              <a:t>ID</a:t>
            </a:r>
            <a:r>
              <a:rPr lang="zh-CN" altLang="en-US" sz="1600" dirty="0">
                <a:solidFill>
                  <a:prstClr val="black"/>
                </a:solidFill>
                <a:latin typeface="微软雅黑" panose="020B0503020204020204" pitchFamily="34" charset="-122"/>
                <a:ea typeface="微软雅黑" panose="020B0503020204020204" pitchFamily="34" charset="-122"/>
              </a:rPr>
              <a:t>一项，测试集与</a:t>
            </a:r>
            <a:r>
              <a:rPr lang="en-US" altLang="zh-CN" sz="1600" dirty="0">
                <a:solidFill>
                  <a:prstClr val="black"/>
                </a:solidFill>
                <a:latin typeface="微软雅黑" panose="020B0503020204020204" pitchFamily="34" charset="-122"/>
                <a:ea typeface="微软雅黑" panose="020B0503020204020204" pitchFamily="34" charset="-122"/>
              </a:rPr>
              <a:t>offline</a:t>
            </a:r>
            <a:r>
              <a:rPr lang="zh-CN" altLang="en-US" sz="1600" dirty="0">
                <a:solidFill>
                  <a:prstClr val="black"/>
                </a:solidFill>
                <a:latin typeface="微软雅黑" panose="020B0503020204020204" pitchFamily="34" charset="-122"/>
                <a:ea typeface="微软雅黑" panose="020B0503020204020204" pitchFamily="34" charset="-122"/>
              </a:rPr>
              <a:t>训练集的重复占比达</a:t>
            </a:r>
            <a:r>
              <a:rPr lang="en-US" altLang="zh-CN" sz="1600" dirty="0">
                <a:solidFill>
                  <a:prstClr val="black"/>
                </a:solidFill>
                <a:latin typeface="微软雅黑" panose="020B0503020204020204" pitchFamily="34" charset="-122"/>
                <a:ea typeface="微软雅黑" panose="020B0503020204020204" pitchFamily="34" charset="-122"/>
              </a:rPr>
              <a:t>0.999</a:t>
            </a:r>
            <a:r>
              <a:rPr lang="zh-CN" altLang="en-US" sz="1600" dirty="0">
                <a:solidFill>
                  <a:prstClr val="black"/>
                </a:solidFill>
                <a:latin typeface="微软雅黑" panose="020B0503020204020204" pitchFamily="34" charset="-122"/>
                <a:ea typeface="微软雅黑" panose="020B0503020204020204" pitchFamily="34" charset="-122"/>
              </a:rPr>
              <a:t>，与</a:t>
            </a:r>
            <a:r>
              <a:rPr lang="en-US" altLang="zh-CN" sz="1600" dirty="0">
                <a:solidFill>
                  <a:prstClr val="black"/>
                </a:solidFill>
                <a:latin typeface="微软雅黑" panose="020B0503020204020204" pitchFamily="34" charset="-122"/>
                <a:ea typeface="微软雅黑" panose="020B0503020204020204" pitchFamily="34" charset="-122"/>
              </a:rPr>
              <a:t>online</a:t>
            </a:r>
            <a:r>
              <a:rPr lang="zh-CN" altLang="en-US" sz="1600" dirty="0">
                <a:solidFill>
                  <a:prstClr val="black"/>
                </a:solidFill>
                <a:latin typeface="微软雅黑" panose="020B0503020204020204" pitchFamily="34" charset="-122"/>
                <a:ea typeface="微软雅黑" panose="020B0503020204020204" pitchFamily="34" charset="-122"/>
              </a:rPr>
              <a:t>训练集没有重复。</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prstClr val="black"/>
                </a:solidFill>
                <a:latin typeface="微软雅黑" panose="020B0503020204020204" pitchFamily="34" charset="-122"/>
                <a:ea typeface="微软雅黑" panose="020B0503020204020204" pitchFamily="34" charset="-122"/>
              </a:rPr>
              <a:t>优惠券</a:t>
            </a:r>
            <a:r>
              <a:rPr lang="en-US" altLang="zh-CN" sz="1600" dirty="0">
                <a:solidFill>
                  <a:prstClr val="black"/>
                </a:solidFill>
                <a:latin typeface="微软雅黑" panose="020B0503020204020204" pitchFamily="34" charset="-122"/>
                <a:ea typeface="微软雅黑" panose="020B0503020204020204" pitchFamily="34" charset="-122"/>
              </a:rPr>
              <a:t>ID</a:t>
            </a:r>
            <a:r>
              <a:rPr lang="zh-CN" altLang="en-US" sz="1600" dirty="0">
                <a:solidFill>
                  <a:prstClr val="black"/>
                </a:solidFill>
                <a:latin typeface="微软雅黑" panose="020B0503020204020204" pitchFamily="34" charset="-122"/>
                <a:ea typeface="微软雅黑" panose="020B0503020204020204" pitchFamily="34" charset="-122"/>
              </a:rPr>
              <a:t>一项，测试集与</a:t>
            </a:r>
            <a:r>
              <a:rPr lang="en-US" altLang="zh-CN" sz="1600" dirty="0">
                <a:solidFill>
                  <a:prstClr val="black"/>
                </a:solidFill>
                <a:latin typeface="微软雅黑" panose="020B0503020204020204" pitchFamily="34" charset="-122"/>
                <a:ea typeface="微软雅黑" panose="020B0503020204020204" pitchFamily="34" charset="-122"/>
              </a:rPr>
              <a:t>offline</a:t>
            </a:r>
            <a:r>
              <a:rPr lang="zh-CN" altLang="en-US" sz="1600" dirty="0">
                <a:solidFill>
                  <a:prstClr val="black"/>
                </a:solidFill>
                <a:latin typeface="微软雅黑" panose="020B0503020204020204" pitchFamily="34" charset="-122"/>
                <a:ea typeface="微软雅黑" panose="020B0503020204020204" pitchFamily="34" charset="-122"/>
              </a:rPr>
              <a:t>训练集和</a:t>
            </a:r>
            <a:r>
              <a:rPr lang="en-US" altLang="zh-CN" sz="1600" dirty="0">
                <a:solidFill>
                  <a:prstClr val="black"/>
                </a:solidFill>
                <a:latin typeface="微软雅黑" panose="020B0503020204020204" pitchFamily="34" charset="-122"/>
                <a:ea typeface="微软雅黑" panose="020B0503020204020204" pitchFamily="34" charset="-122"/>
              </a:rPr>
              <a:t>online</a:t>
            </a:r>
            <a:r>
              <a:rPr lang="zh-CN" altLang="en-US" sz="1600" dirty="0">
                <a:solidFill>
                  <a:prstClr val="black"/>
                </a:solidFill>
                <a:latin typeface="微软雅黑" panose="020B0503020204020204" pitchFamily="34" charset="-122"/>
                <a:ea typeface="微软雅黑" panose="020B0503020204020204" pitchFamily="34" charset="-122"/>
              </a:rPr>
              <a:t>训练集都没有重复。</a:t>
            </a:r>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由此，我们认为</a:t>
            </a:r>
            <a:r>
              <a:rPr lang="en-US" altLang="zh-CN" sz="1600" dirty="0">
                <a:solidFill>
                  <a:prstClr val="black"/>
                </a:solidFill>
                <a:latin typeface="微软雅黑" panose="020B0503020204020204" pitchFamily="34" charset="-122"/>
                <a:ea typeface="微软雅黑" panose="020B0503020204020204" pitchFamily="34" charset="-122"/>
              </a:rPr>
              <a:t>online</a:t>
            </a:r>
            <a:r>
              <a:rPr lang="zh-CN" altLang="en-US" sz="1600" dirty="0">
                <a:solidFill>
                  <a:prstClr val="black"/>
                </a:solidFill>
                <a:latin typeface="微软雅黑" panose="020B0503020204020204" pitchFamily="34" charset="-122"/>
                <a:ea typeface="微软雅黑" panose="020B0503020204020204" pitchFamily="34" charset="-122"/>
              </a:rPr>
              <a:t>训练集数据价值较低，下一步的特征提取将以</a:t>
            </a:r>
            <a:r>
              <a:rPr lang="en-US" altLang="zh-CN" sz="1600" dirty="0">
                <a:solidFill>
                  <a:prstClr val="black"/>
                </a:solidFill>
                <a:latin typeface="微软雅黑" panose="020B0503020204020204" pitchFamily="34" charset="-122"/>
                <a:ea typeface="微软雅黑" panose="020B0503020204020204" pitchFamily="34" charset="-122"/>
              </a:rPr>
              <a:t>offline</a:t>
            </a:r>
            <a:r>
              <a:rPr lang="zh-CN" altLang="en-US" sz="1600" dirty="0">
                <a:solidFill>
                  <a:prstClr val="black"/>
                </a:solidFill>
                <a:latin typeface="微软雅黑" panose="020B0503020204020204" pitchFamily="34" charset="-122"/>
                <a:ea typeface="微软雅黑" panose="020B0503020204020204" pitchFamily="34" charset="-122"/>
              </a:rPr>
              <a:t>训练集为主，后续可视化分析将主要在</a:t>
            </a:r>
            <a:r>
              <a:rPr lang="en-US" altLang="zh-CN" sz="1600" dirty="0">
                <a:solidFill>
                  <a:prstClr val="black"/>
                </a:solidFill>
                <a:latin typeface="微软雅黑" panose="020B0503020204020204" pitchFamily="34" charset="-122"/>
                <a:ea typeface="微软雅黑" panose="020B0503020204020204" pitchFamily="34" charset="-122"/>
              </a:rPr>
              <a:t>offline</a:t>
            </a:r>
            <a:r>
              <a:rPr lang="zh-CN" altLang="en-US" sz="1600" dirty="0">
                <a:solidFill>
                  <a:prstClr val="black"/>
                </a:solidFill>
                <a:latin typeface="微软雅黑" panose="020B0503020204020204" pitchFamily="34" charset="-122"/>
                <a:ea typeface="微软雅黑" panose="020B0503020204020204" pitchFamily="34" charset="-122"/>
              </a:rPr>
              <a:t>训练集和测试集之间展开。</a:t>
            </a:r>
          </a:p>
        </p:txBody>
      </p:sp>
      <p:sp>
        <p:nvSpPr>
          <p:cNvPr id="21" name="文本框 20">
            <a:extLst>
              <a:ext uri="{FF2B5EF4-FFF2-40B4-BE49-F238E27FC236}">
                <a16:creationId xmlns:a16="http://schemas.microsoft.com/office/drawing/2014/main" id="{AC7D61FF-8518-459A-8C66-D2766E7ABFD7}"/>
              </a:ext>
            </a:extLst>
          </p:cNvPr>
          <p:cNvSpPr txBox="1"/>
          <p:nvPr/>
        </p:nvSpPr>
        <p:spPr>
          <a:xfrm>
            <a:off x="666751" y="3886471"/>
            <a:ext cx="347402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对文本数据的数值化处理</a:t>
            </a:r>
          </a:p>
        </p:txBody>
      </p:sp>
      <p:sp>
        <p:nvSpPr>
          <p:cNvPr id="22" name="文本框 21">
            <a:extLst>
              <a:ext uri="{FF2B5EF4-FFF2-40B4-BE49-F238E27FC236}">
                <a16:creationId xmlns:a16="http://schemas.microsoft.com/office/drawing/2014/main" id="{3462B250-AF51-41A1-9925-39CA67881B8D}"/>
              </a:ext>
            </a:extLst>
          </p:cNvPr>
          <p:cNvSpPr txBox="1"/>
          <p:nvPr/>
        </p:nvSpPr>
        <p:spPr>
          <a:xfrm>
            <a:off x="666750" y="4286581"/>
            <a:ext cx="10858497" cy="41819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利用</a:t>
            </a:r>
            <a:r>
              <a:rPr lang="en-US" altLang="zh-CN" sz="1600" dirty="0" err="1">
                <a:solidFill>
                  <a:prstClr val="black"/>
                </a:solidFill>
                <a:latin typeface="微软雅黑" panose="020B0503020204020204" pitchFamily="34" charset="-122"/>
                <a:ea typeface="微软雅黑" panose="020B0503020204020204" pitchFamily="34" charset="-122"/>
              </a:rPr>
              <a:t>pandas.apply</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函数来处理，它会自动遍历每一行</a:t>
            </a:r>
            <a:r>
              <a:rPr lang="en-US" altLang="zh-CN" sz="1600" dirty="0" err="1">
                <a:solidFill>
                  <a:prstClr val="black"/>
                </a:solidFill>
                <a:latin typeface="微软雅黑" panose="020B0503020204020204" pitchFamily="34" charset="-122"/>
                <a:ea typeface="微软雅黑" panose="020B0503020204020204" pitchFamily="34" charset="-122"/>
              </a:rPr>
              <a:t>DataFrame</a:t>
            </a:r>
            <a:r>
              <a:rPr lang="zh-CN" altLang="en-US" sz="1600" dirty="0">
                <a:solidFill>
                  <a:prstClr val="black"/>
                </a:solidFill>
                <a:latin typeface="微软雅黑" panose="020B0503020204020204" pitchFamily="34" charset="-122"/>
                <a:ea typeface="微软雅黑" panose="020B0503020204020204" pitchFamily="34" charset="-122"/>
              </a:rPr>
              <a:t>的数据，最后将所有结果组合成一个</a:t>
            </a:r>
            <a:r>
              <a:rPr lang="en-US" altLang="zh-CN" sz="1600" dirty="0">
                <a:solidFill>
                  <a:prstClr val="black"/>
                </a:solidFill>
                <a:latin typeface="微软雅黑" panose="020B0503020204020204" pitchFamily="34" charset="-122"/>
                <a:ea typeface="微软雅黑" panose="020B0503020204020204" pitchFamily="34" charset="-122"/>
              </a:rPr>
              <a:t>Series</a:t>
            </a:r>
            <a:r>
              <a:rPr lang="zh-CN" altLang="en-US" sz="1600" dirty="0">
                <a:solidFill>
                  <a:prstClr val="black"/>
                </a:solidFill>
                <a:latin typeface="微软雅黑" panose="020B0503020204020204" pitchFamily="34" charset="-122"/>
                <a:ea typeface="微软雅黑" panose="020B0503020204020204" pitchFamily="34" charset="-122"/>
              </a:rPr>
              <a:t>并返回。</a:t>
            </a:r>
          </a:p>
        </p:txBody>
      </p:sp>
      <p:pic>
        <p:nvPicPr>
          <p:cNvPr id="23" name="图片 22">
            <a:extLst>
              <a:ext uri="{FF2B5EF4-FFF2-40B4-BE49-F238E27FC236}">
                <a16:creationId xmlns:a16="http://schemas.microsoft.com/office/drawing/2014/main" id="{2838F5EF-B22D-4C46-8B9F-CEF2C811BD70}"/>
              </a:ext>
            </a:extLst>
          </p:cNvPr>
          <p:cNvPicPr/>
          <p:nvPr/>
        </p:nvPicPr>
        <p:blipFill>
          <a:blip r:embed="rId3"/>
          <a:stretch>
            <a:fillRect/>
          </a:stretch>
        </p:blipFill>
        <p:spPr>
          <a:xfrm>
            <a:off x="666749" y="4807798"/>
            <a:ext cx="5712732" cy="1686339"/>
          </a:xfrm>
          <a:prstGeom prst="rect">
            <a:avLst/>
          </a:prstGeom>
        </p:spPr>
      </p:pic>
      <p:pic>
        <p:nvPicPr>
          <p:cNvPr id="24" name="图片 23">
            <a:extLst>
              <a:ext uri="{FF2B5EF4-FFF2-40B4-BE49-F238E27FC236}">
                <a16:creationId xmlns:a16="http://schemas.microsoft.com/office/drawing/2014/main" id="{BA116917-525E-4D43-AD8E-6C06B1FF196B}"/>
              </a:ext>
            </a:extLst>
          </p:cNvPr>
          <p:cNvPicPr/>
          <p:nvPr/>
        </p:nvPicPr>
        <p:blipFill>
          <a:blip r:embed="rId4"/>
          <a:stretch>
            <a:fillRect/>
          </a:stretch>
        </p:blipFill>
        <p:spPr>
          <a:xfrm>
            <a:off x="6554710" y="4807798"/>
            <a:ext cx="4970538" cy="1686339"/>
          </a:xfrm>
          <a:prstGeom prst="rect">
            <a:avLst/>
          </a:prstGeom>
        </p:spPr>
      </p:pic>
      <p:sp>
        <p:nvSpPr>
          <p:cNvPr id="26" name="文本框 25">
            <a:extLst>
              <a:ext uri="{FF2B5EF4-FFF2-40B4-BE49-F238E27FC236}">
                <a16:creationId xmlns:a16="http://schemas.microsoft.com/office/drawing/2014/main" id="{B7EC5681-A851-4267-9EA3-15886AB8241F}"/>
              </a:ext>
            </a:extLst>
          </p:cNvPr>
          <p:cNvSpPr txBox="1"/>
          <p:nvPr/>
        </p:nvSpPr>
        <p:spPr>
          <a:xfrm>
            <a:off x="666749" y="6494137"/>
            <a:ext cx="57127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训练集数据描述</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4E27505C-4DD4-4FCA-87BB-3C3B3D352553}"/>
              </a:ext>
            </a:extLst>
          </p:cNvPr>
          <p:cNvSpPr txBox="1"/>
          <p:nvPr/>
        </p:nvSpPr>
        <p:spPr>
          <a:xfrm>
            <a:off x="6554707" y="6494137"/>
            <a:ext cx="49705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测试集数据描述</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73761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数据探索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Data Exploration</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6" name="文本框 15">
            <a:extLst>
              <a:ext uri="{FF2B5EF4-FFF2-40B4-BE49-F238E27FC236}">
                <a16:creationId xmlns:a16="http://schemas.microsoft.com/office/drawing/2014/main" id="{982BB45D-25EB-4968-9A23-F87933291D09}"/>
              </a:ext>
            </a:extLst>
          </p:cNvPr>
          <p:cNvSpPr txBox="1"/>
          <p:nvPr/>
        </p:nvSpPr>
        <p:spPr>
          <a:xfrm>
            <a:off x="666751" y="1219200"/>
            <a:ext cx="35092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数据分布可视化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箱线图</a:t>
            </a:r>
          </a:p>
        </p:txBody>
      </p:sp>
      <p:sp>
        <p:nvSpPr>
          <p:cNvPr id="19" name="文本框 18">
            <a:extLst>
              <a:ext uri="{FF2B5EF4-FFF2-40B4-BE49-F238E27FC236}">
                <a16:creationId xmlns:a16="http://schemas.microsoft.com/office/drawing/2014/main" id="{B04C6B47-0987-48F3-8002-05E52AD816C5}"/>
              </a:ext>
            </a:extLst>
          </p:cNvPr>
          <p:cNvSpPr txBox="1"/>
          <p:nvPr/>
        </p:nvSpPr>
        <p:spPr>
          <a:xfrm>
            <a:off x="666752" y="1665839"/>
            <a:ext cx="10858498" cy="115685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箱线图是用于显示一组数据分散情况的统计图，因其形状如箱子而得名。箱线图的绘制过程：首先，找出一组数据的上下边缘、中位数及两个四分位数；然后，连接这两个四分位数，画出箱体；最后，将上下边缘分别与箱体连接，这样中位点就位于箱体中间箱线图可以观察数据分布的特征，也可以用于对多组数据分布特征进行比较。</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EBAA1485-1B4D-4900-9C37-EBE56DC73966}"/>
              </a:ext>
            </a:extLst>
          </p:cNvPr>
          <p:cNvSpPr txBox="1"/>
          <p:nvPr/>
        </p:nvSpPr>
        <p:spPr>
          <a:xfrm>
            <a:off x="3141552" y="6315823"/>
            <a:ext cx="226823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箱线图（训练集距离）</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5CE90220-43D7-4086-AB4B-162D48F381DA}"/>
              </a:ext>
            </a:extLst>
          </p:cNvPr>
          <p:cNvSpPr txBox="1"/>
          <p:nvPr/>
        </p:nvSpPr>
        <p:spPr>
          <a:xfrm>
            <a:off x="7188993" y="6315823"/>
            <a:ext cx="226823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箱线图（训练集折扣率）</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8" name="图片 27">
            <a:extLst>
              <a:ext uri="{FF2B5EF4-FFF2-40B4-BE49-F238E27FC236}">
                <a16:creationId xmlns:a16="http://schemas.microsoft.com/office/drawing/2014/main" id="{EFD07F38-AF1D-4B67-BDD8-B8B6E6B478C5}"/>
              </a:ext>
            </a:extLst>
          </p:cNvPr>
          <p:cNvPicPr/>
          <p:nvPr/>
        </p:nvPicPr>
        <p:blipFill>
          <a:blip r:embed="rId3"/>
          <a:stretch>
            <a:fillRect/>
          </a:stretch>
        </p:blipFill>
        <p:spPr>
          <a:xfrm>
            <a:off x="2734773" y="2869223"/>
            <a:ext cx="2675013" cy="3456730"/>
          </a:xfrm>
          <a:prstGeom prst="rect">
            <a:avLst/>
          </a:prstGeom>
        </p:spPr>
      </p:pic>
      <p:pic>
        <p:nvPicPr>
          <p:cNvPr id="29" name="图片 28">
            <a:extLst>
              <a:ext uri="{FF2B5EF4-FFF2-40B4-BE49-F238E27FC236}">
                <a16:creationId xmlns:a16="http://schemas.microsoft.com/office/drawing/2014/main" id="{543D3DFF-3046-4405-94D4-B1C4C6235B15}"/>
              </a:ext>
            </a:extLst>
          </p:cNvPr>
          <p:cNvPicPr/>
          <p:nvPr/>
        </p:nvPicPr>
        <p:blipFill>
          <a:blip r:embed="rId4"/>
          <a:stretch>
            <a:fillRect/>
          </a:stretch>
        </p:blipFill>
        <p:spPr>
          <a:xfrm>
            <a:off x="6747361" y="2869223"/>
            <a:ext cx="2709867" cy="3456730"/>
          </a:xfrm>
          <a:prstGeom prst="rect">
            <a:avLst/>
          </a:prstGeom>
        </p:spPr>
      </p:pic>
    </p:spTree>
    <p:extLst>
      <p:ext uri="{BB962C8B-B14F-4D97-AF65-F5344CB8AC3E}">
        <p14:creationId xmlns:p14="http://schemas.microsoft.com/office/powerpoint/2010/main" val="2355768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数据探索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Data Exploration</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6" name="文本框 15">
            <a:extLst>
              <a:ext uri="{FF2B5EF4-FFF2-40B4-BE49-F238E27FC236}">
                <a16:creationId xmlns:a16="http://schemas.microsoft.com/office/drawing/2014/main" id="{982BB45D-25EB-4968-9A23-F87933291D09}"/>
              </a:ext>
            </a:extLst>
          </p:cNvPr>
          <p:cNvSpPr txBox="1"/>
          <p:nvPr/>
        </p:nvSpPr>
        <p:spPr>
          <a:xfrm>
            <a:off x="666751" y="1219200"/>
            <a:ext cx="457048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数据分布可视化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直方图与</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Q-Q</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a:t>
            </a:r>
          </a:p>
        </p:txBody>
      </p:sp>
      <p:pic>
        <p:nvPicPr>
          <p:cNvPr id="15" name="图片 14">
            <a:extLst>
              <a:ext uri="{FF2B5EF4-FFF2-40B4-BE49-F238E27FC236}">
                <a16:creationId xmlns:a16="http://schemas.microsoft.com/office/drawing/2014/main" id="{D6BDCBBC-376F-47D5-9CC9-77419B027A03}"/>
              </a:ext>
            </a:extLst>
          </p:cNvPr>
          <p:cNvPicPr/>
          <p:nvPr/>
        </p:nvPicPr>
        <p:blipFill>
          <a:blip r:embed="rId3"/>
          <a:stretch>
            <a:fillRect/>
          </a:stretch>
        </p:blipFill>
        <p:spPr>
          <a:xfrm>
            <a:off x="666752" y="3288851"/>
            <a:ext cx="5384948" cy="2960067"/>
          </a:xfrm>
          <a:prstGeom prst="rect">
            <a:avLst/>
          </a:prstGeom>
        </p:spPr>
      </p:pic>
      <p:pic>
        <p:nvPicPr>
          <p:cNvPr id="18" name="图片 17">
            <a:extLst>
              <a:ext uri="{FF2B5EF4-FFF2-40B4-BE49-F238E27FC236}">
                <a16:creationId xmlns:a16="http://schemas.microsoft.com/office/drawing/2014/main" id="{09D023FE-9032-475F-A9EF-9215E4B45915}"/>
              </a:ext>
            </a:extLst>
          </p:cNvPr>
          <p:cNvPicPr/>
          <p:nvPr/>
        </p:nvPicPr>
        <p:blipFill>
          <a:blip r:embed="rId4"/>
          <a:stretch>
            <a:fillRect/>
          </a:stretch>
        </p:blipFill>
        <p:spPr>
          <a:xfrm>
            <a:off x="6051699" y="3288851"/>
            <a:ext cx="5473551" cy="2960067"/>
          </a:xfrm>
          <a:prstGeom prst="rect">
            <a:avLst/>
          </a:prstGeom>
        </p:spPr>
      </p:pic>
      <p:sp>
        <p:nvSpPr>
          <p:cNvPr id="19" name="文本框 18">
            <a:extLst>
              <a:ext uri="{FF2B5EF4-FFF2-40B4-BE49-F238E27FC236}">
                <a16:creationId xmlns:a16="http://schemas.microsoft.com/office/drawing/2014/main" id="{B04C6B47-0987-48F3-8002-05E52AD816C5}"/>
              </a:ext>
            </a:extLst>
          </p:cNvPr>
          <p:cNvSpPr txBox="1"/>
          <p:nvPr/>
        </p:nvSpPr>
        <p:spPr>
          <a:xfrm>
            <a:off x="666752" y="1665839"/>
            <a:ext cx="10858498" cy="152618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直方图是用一系列高度不等的纵向条纹或线段来表示数据的分布情况，是一种统计报告图。一般横轴是数据类型，纵轴是统计特征（比如频数）。</a:t>
            </a:r>
            <a:r>
              <a:rPr lang="en-US" altLang="zh-CN" sz="1600" dirty="0">
                <a:solidFill>
                  <a:prstClr val="black"/>
                </a:solidFill>
                <a:latin typeface="微软雅黑" panose="020B0503020204020204" pitchFamily="34" charset="-122"/>
                <a:ea typeface="微软雅黑" panose="020B0503020204020204" pitchFamily="34" charset="-122"/>
              </a:rPr>
              <a:t>Q-Q</a:t>
            </a:r>
            <a:r>
              <a:rPr lang="zh-CN" altLang="en-US" sz="1600" dirty="0">
                <a:solidFill>
                  <a:prstClr val="black"/>
                </a:solidFill>
                <a:latin typeface="微软雅黑" panose="020B0503020204020204" pitchFamily="34" charset="-122"/>
                <a:ea typeface="微软雅黑" panose="020B0503020204020204" pitchFamily="34" charset="-122"/>
              </a:rPr>
              <a:t>图以散点图的方式，通过绘制两个概率分布对应的分位数对不同分布进行比较。</a:t>
            </a:r>
            <a:r>
              <a:rPr lang="en-US" altLang="zh-CN" sz="1600" dirty="0">
                <a:solidFill>
                  <a:prstClr val="black"/>
                </a:solidFill>
                <a:latin typeface="微软雅黑" panose="020B0503020204020204" pitchFamily="34" charset="-122"/>
                <a:ea typeface="微软雅黑" panose="020B0503020204020204" pitchFamily="34" charset="-122"/>
              </a:rPr>
              <a:t>Q-Q</a:t>
            </a:r>
            <a:r>
              <a:rPr lang="zh-CN" altLang="en-US" sz="1600" dirty="0">
                <a:solidFill>
                  <a:prstClr val="black"/>
                </a:solidFill>
                <a:latin typeface="微软雅黑" panose="020B0503020204020204" pitchFamily="34" charset="-122"/>
                <a:ea typeface="微软雅黑" panose="020B0503020204020204" pitchFamily="34" charset="-122"/>
              </a:rPr>
              <a:t>图可以用于检验数据是否为正态分布。在</a:t>
            </a:r>
            <a:r>
              <a:rPr lang="en-US" altLang="zh-CN" sz="1600" dirty="0">
                <a:solidFill>
                  <a:prstClr val="black"/>
                </a:solidFill>
                <a:latin typeface="微软雅黑" panose="020B0503020204020204" pitchFamily="34" charset="-122"/>
                <a:ea typeface="微软雅黑" panose="020B0503020204020204" pitchFamily="34" charset="-122"/>
              </a:rPr>
              <a:t>Q-Q</a:t>
            </a:r>
            <a:r>
              <a:rPr lang="zh-CN" altLang="en-US" sz="1600" dirty="0">
                <a:solidFill>
                  <a:prstClr val="black"/>
                </a:solidFill>
                <a:latin typeface="微软雅黑" panose="020B0503020204020204" pitchFamily="34" charset="-122"/>
                <a:ea typeface="微软雅黑" panose="020B0503020204020204" pitchFamily="34" charset="-122"/>
              </a:rPr>
              <a:t>图上，将数据的分位数作为</a:t>
            </a:r>
            <a:r>
              <a:rPr lang="en-US" altLang="zh-CN" sz="1600" dirty="0">
                <a:solidFill>
                  <a:prstClr val="black"/>
                </a:solidFill>
                <a:latin typeface="微软雅黑" panose="020B0503020204020204" pitchFamily="34" charset="-122"/>
                <a:ea typeface="微软雅黑" panose="020B0503020204020204" pitchFamily="34" charset="-122"/>
              </a:rPr>
              <a:t>x</a:t>
            </a:r>
            <a:r>
              <a:rPr lang="zh-CN" altLang="en-US" sz="1600" dirty="0">
                <a:solidFill>
                  <a:prstClr val="black"/>
                </a:solidFill>
                <a:latin typeface="微软雅黑" panose="020B0503020204020204" pitchFamily="34" charset="-122"/>
                <a:ea typeface="微软雅黑" panose="020B0503020204020204" pitchFamily="34" charset="-122"/>
              </a:rPr>
              <a:t>轴坐标值，同时将计算出的假定为正态分布时的数据分位数作为</a:t>
            </a:r>
            <a:r>
              <a:rPr lang="en-US" altLang="zh-CN" sz="1600" dirty="0">
                <a:solidFill>
                  <a:prstClr val="black"/>
                </a:solidFill>
                <a:latin typeface="微软雅黑" panose="020B0503020204020204" pitchFamily="34" charset="-122"/>
                <a:ea typeface="微软雅黑" panose="020B0503020204020204" pitchFamily="34" charset="-122"/>
              </a:rPr>
              <a:t>y</a:t>
            </a:r>
            <a:r>
              <a:rPr lang="zh-CN" altLang="en-US" sz="1600" dirty="0">
                <a:solidFill>
                  <a:prstClr val="black"/>
                </a:solidFill>
                <a:latin typeface="微软雅黑" panose="020B0503020204020204" pitchFamily="34" charset="-122"/>
                <a:ea typeface="微软雅黑" panose="020B0503020204020204" pitchFamily="34" charset="-122"/>
              </a:rPr>
              <a:t>轴坐标值。当实际数据近似为正态分布时，</a:t>
            </a:r>
            <a:r>
              <a:rPr lang="en-US" altLang="zh-CN" sz="1600" dirty="0">
                <a:solidFill>
                  <a:prstClr val="black"/>
                </a:solidFill>
                <a:latin typeface="微软雅黑" panose="020B0503020204020204" pitchFamily="34" charset="-122"/>
                <a:ea typeface="微软雅黑" panose="020B0503020204020204" pitchFamily="34" charset="-122"/>
              </a:rPr>
              <a:t>Q-Q</a:t>
            </a:r>
            <a:r>
              <a:rPr lang="zh-CN" altLang="en-US" sz="1600" dirty="0">
                <a:solidFill>
                  <a:prstClr val="black"/>
                </a:solidFill>
                <a:latin typeface="微软雅黑" panose="020B0503020204020204" pitchFamily="34" charset="-122"/>
                <a:ea typeface="微软雅黑" panose="020B0503020204020204" pitchFamily="34" charset="-122"/>
              </a:rPr>
              <a:t>图的点会落在一条直线上。</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EBAA1485-1B4D-4900-9C37-EBE56DC73966}"/>
              </a:ext>
            </a:extLst>
          </p:cNvPr>
          <p:cNvSpPr txBox="1"/>
          <p:nvPr/>
        </p:nvSpPr>
        <p:spPr>
          <a:xfrm>
            <a:off x="666751" y="6315823"/>
            <a:ext cx="53849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直方图与</a:t>
            </a:r>
            <a:r>
              <a:rPr lang="en-US" altLang="zh-CN" sz="1200" dirty="0">
                <a:solidFill>
                  <a:prstClr val="black"/>
                </a:solidFill>
                <a:latin typeface="微软雅黑" panose="020B0503020204020204" pitchFamily="34" charset="-122"/>
                <a:ea typeface="微软雅黑" panose="020B0503020204020204" pitchFamily="34" charset="-122"/>
              </a:rPr>
              <a:t>Q-Q</a:t>
            </a:r>
            <a:r>
              <a:rPr lang="zh-CN" altLang="en-US" sz="1200" dirty="0">
                <a:solidFill>
                  <a:prstClr val="black"/>
                </a:solidFill>
                <a:latin typeface="微软雅黑" panose="020B0503020204020204" pitchFamily="34" charset="-122"/>
                <a:ea typeface="微软雅黑" panose="020B0503020204020204" pitchFamily="34" charset="-122"/>
              </a:rPr>
              <a:t>图（训练集距离）</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5CE90220-43D7-4086-AB4B-162D48F381DA}"/>
              </a:ext>
            </a:extLst>
          </p:cNvPr>
          <p:cNvSpPr txBox="1"/>
          <p:nvPr/>
        </p:nvSpPr>
        <p:spPr>
          <a:xfrm>
            <a:off x="6140301" y="6315823"/>
            <a:ext cx="53849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直方图与</a:t>
            </a:r>
            <a:r>
              <a:rPr lang="en-US" altLang="zh-CN" sz="1200" dirty="0">
                <a:solidFill>
                  <a:prstClr val="black"/>
                </a:solidFill>
                <a:latin typeface="微软雅黑" panose="020B0503020204020204" pitchFamily="34" charset="-122"/>
                <a:ea typeface="微软雅黑" panose="020B0503020204020204" pitchFamily="34" charset="-122"/>
              </a:rPr>
              <a:t>Q-Q</a:t>
            </a:r>
            <a:r>
              <a:rPr lang="zh-CN" altLang="en-US" sz="1200" dirty="0">
                <a:solidFill>
                  <a:prstClr val="black"/>
                </a:solidFill>
                <a:latin typeface="微软雅黑" panose="020B0503020204020204" pitchFamily="34" charset="-122"/>
                <a:ea typeface="微软雅黑" panose="020B0503020204020204" pitchFamily="34" charset="-122"/>
              </a:rPr>
              <a:t>图（训练集折扣率）</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76109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数据探索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Data Exploration</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6" name="文本框 15">
            <a:extLst>
              <a:ext uri="{FF2B5EF4-FFF2-40B4-BE49-F238E27FC236}">
                <a16:creationId xmlns:a16="http://schemas.microsoft.com/office/drawing/2014/main" id="{982BB45D-25EB-4968-9A23-F87933291D09}"/>
              </a:ext>
            </a:extLst>
          </p:cNvPr>
          <p:cNvSpPr txBox="1"/>
          <p:nvPr/>
        </p:nvSpPr>
        <p:spPr>
          <a:xfrm>
            <a:off x="666751" y="1219200"/>
            <a:ext cx="399660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数据分布可视化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对比分布图</a:t>
            </a:r>
          </a:p>
        </p:txBody>
      </p:sp>
      <p:sp>
        <p:nvSpPr>
          <p:cNvPr id="19" name="文本框 18">
            <a:extLst>
              <a:ext uri="{FF2B5EF4-FFF2-40B4-BE49-F238E27FC236}">
                <a16:creationId xmlns:a16="http://schemas.microsoft.com/office/drawing/2014/main" id="{B04C6B47-0987-48F3-8002-05E52AD816C5}"/>
              </a:ext>
            </a:extLst>
          </p:cNvPr>
          <p:cNvSpPr txBox="1"/>
          <p:nvPr/>
        </p:nvSpPr>
        <p:spPr>
          <a:xfrm>
            <a:off x="666752" y="1665839"/>
            <a:ext cx="10858498" cy="78752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我们可以通过绘制不同特征项的核密度图来对比数据分布。由于核密度估计是通过核函数对数据点进行拟合，因此得到的数据分布图比直方图更加平滑。</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EBAA1485-1B4D-4900-9C37-EBE56DC73966}"/>
              </a:ext>
            </a:extLst>
          </p:cNvPr>
          <p:cNvSpPr txBox="1"/>
          <p:nvPr/>
        </p:nvSpPr>
        <p:spPr>
          <a:xfrm>
            <a:off x="944879" y="4802482"/>
            <a:ext cx="23393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对比分布图（折扣率）</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id="{724D42D3-DDB4-477A-949A-89594AC7351C}"/>
              </a:ext>
            </a:extLst>
          </p:cNvPr>
          <p:cNvGrpSpPr/>
          <p:nvPr/>
        </p:nvGrpSpPr>
        <p:grpSpPr>
          <a:xfrm>
            <a:off x="666750" y="2706803"/>
            <a:ext cx="10858497" cy="2066358"/>
            <a:chOff x="666751" y="2983802"/>
            <a:chExt cx="5956300" cy="1133476"/>
          </a:xfrm>
        </p:grpSpPr>
        <p:pic>
          <p:nvPicPr>
            <p:cNvPr id="9" name="图片 8">
              <a:extLst>
                <a:ext uri="{FF2B5EF4-FFF2-40B4-BE49-F238E27FC236}">
                  <a16:creationId xmlns:a16="http://schemas.microsoft.com/office/drawing/2014/main" id="{0D655B45-947B-4E21-9035-0CD21B05BAE8}"/>
                </a:ext>
              </a:extLst>
            </p:cNvPr>
            <p:cNvPicPr/>
            <p:nvPr/>
          </p:nvPicPr>
          <p:blipFill>
            <a:blip r:embed="rId3"/>
            <a:stretch>
              <a:fillRect/>
            </a:stretch>
          </p:blipFill>
          <p:spPr>
            <a:xfrm>
              <a:off x="666751" y="2983803"/>
              <a:ext cx="1471295" cy="1133475"/>
            </a:xfrm>
            <a:prstGeom prst="rect">
              <a:avLst/>
            </a:prstGeom>
          </p:spPr>
        </p:pic>
        <p:pic>
          <p:nvPicPr>
            <p:cNvPr id="10" name="图片 9">
              <a:extLst>
                <a:ext uri="{FF2B5EF4-FFF2-40B4-BE49-F238E27FC236}">
                  <a16:creationId xmlns:a16="http://schemas.microsoft.com/office/drawing/2014/main" id="{00F68360-F914-4405-BF63-7FC3FD5456BA}"/>
                </a:ext>
              </a:extLst>
            </p:cNvPr>
            <p:cNvPicPr/>
            <p:nvPr/>
          </p:nvPicPr>
          <p:blipFill>
            <a:blip r:embed="rId4"/>
            <a:stretch>
              <a:fillRect/>
            </a:stretch>
          </p:blipFill>
          <p:spPr>
            <a:xfrm>
              <a:off x="2138046" y="2983803"/>
              <a:ext cx="1488440" cy="1133475"/>
            </a:xfrm>
            <a:prstGeom prst="rect">
              <a:avLst/>
            </a:prstGeom>
          </p:spPr>
        </p:pic>
        <p:pic>
          <p:nvPicPr>
            <p:cNvPr id="11" name="图片 10">
              <a:extLst>
                <a:ext uri="{FF2B5EF4-FFF2-40B4-BE49-F238E27FC236}">
                  <a16:creationId xmlns:a16="http://schemas.microsoft.com/office/drawing/2014/main" id="{5764823E-D446-4609-B39A-8BDA87AF91C3}"/>
                </a:ext>
              </a:extLst>
            </p:cNvPr>
            <p:cNvPicPr/>
            <p:nvPr/>
          </p:nvPicPr>
          <p:blipFill>
            <a:blip r:embed="rId5"/>
            <a:stretch>
              <a:fillRect/>
            </a:stretch>
          </p:blipFill>
          <p:spPr>
            <a:xfrm>
              <a:off x="3626486" y="2983803"/>
              <a:ext cx="1508125" cy="1133475"/>
            </a:xfrm>
            <a:prstGeom prst="rect">
              <a:avLst/>
            </a:prstGeom>
          </p:spPr>
        </p:pic>
        <p:pic>
          <p:nvPicPr>
            <p:cNvPr id="12" name="图片 11">
              <a:extLst>
                <a:ext uri="{FF2B5EF4-FFF2-40B4-BE49-F238E27FC236}">
                  <a16:creationId xmlns:a16="http://schemas.microsoft.com/office/drawing/2014/main" id="{E906CD05-AD0A-4DD2-9336-4877E5563B4C}"/>
                </a:ext>
              </a:extLst>
            </p:cNvPr>
            <p:cNvPicPr/>
            <p:nvPr/>
          </p:nvPicPr>
          <p:blipFill>
            <a:blip r:embed="rId6"/>
            <a:stretch>
              <a:fillRect/>
            </a:stretch>
          </p:blipFill>
          <p:spPr>
            <a:xfrm>
              <a:off x="5138421" y="2983802"/>
              <a:ext cx="1484630" cy="1133475"/>
            </a:xfrm>
            <a:prstGeom prst="rect">
              <a:avLst/>
            </a:prstGeom>
          </p:spPr>
        </p:pic>
      </p:grpSp>
      <p:sp>
        <p:nvSpPr>
          <p:cNvPr id="14" name="文本框 13">
            <a:extLst>
              <a:ext uri="{FF2B5EF4-FFF2-40B4-BE49-F238E27FC236}">
                <a16:creationId xmlns:a16="http://schemas.microsoft.com/office/drawing/2014/main" id="{61142031-3F44-4309-A293-6A39D6A404F7}"/>
              </a:ext>
            </a:extLst>
          </p:cNvPr>
          <p:cNvSpPr txBox="1"/>
          <p:nvPr/>
        </p:nvSpPr>
        <p:spPr>
          <a:xfrm>
            <a:off x="3642360" y="4802482"/>
            <a:ext cx="23393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对比分布图（距离）</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077B3132-7F44-44D1-BC5D-B409C08BEB6A}"/>
              </a:ext>
            </a:extLst>
          </p:cNvPr>
          <p:cNvSpPr txBox="1"/>
          <p:nvPr/>
        </p:nvSpPr>
        <p:spPr>
          <a:xfrm>
            <a:off x="6400800" y="4802482"/>
            <a:ext cx="23393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对比分布图（满额）</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086C0239-0001-4AC2-8DBF-24A12060AAFA}"/>
              </a:ext>
            </a:extLst>
          </p:cNvPr>
          <p:cNvSpPr txBox="1"/>
          <p:nvPr/>
        </p:nvSpPr>
        <p:spPr>
          <a:xfrm>
            <a:off x="9140186" y="4802482"/>
            <a:ext cx="23393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对比分布图（减额）</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23938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数据探索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Data Exploration</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6" name="文本框 15">
            <a:extLst>
              <a:ext uri="{FF2B5EF4-FFF2-40B4-BE49-F238E27FC236}">
                <a16:creationId xmlns:a16="http://schemas.microsoft.com/office/drawing/2014/main" id="{982BB45D-25EB-4968-9A23-F87933291D09}"/>
              </a:ext>
            </a:extLst>
          </p:cNvPr>
          <p:cNvSpPr txBox="1"/>
          <p:nvPr/>
        </p:nvSpPr>
        <p:spPr>
          <a:xfrm>
            <a:off x="666751" y="1219200"/>
            <a:ext cx="402225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数据分布可视化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线性关系图</a:t>
            </a:r>
          </a:p>
        </p:txBody>
      </p:sp>
      <p:sp>
        <p:nvSpPr>
          <p:cNvPr id="19" name="文本框 18">
            <a:extLst>
              <a:ext uri="{FF2B5EF4-FFF2-40B4-BE49-F238E27FC236}">
                <a16:creationId xmlns:a16="http://schemas.microsoft.com/office/drawing/2014/main" id="{B04C6B47-0987-48F3-8002-05E52AD816C5}"/>
              </a:ext>
            </a:extLst>
          </p:cNvPr>
          <p:cNvSpPr txBox="1"/>
          <p:nvPr/>
        </p:nvSpPr>
        <p:spPr>
          <a:xfrm>
            <a:off x="666752" y="1665839"/>
            <a:ext cx="10858498" cy="41819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使用</a:t>
            </a:r>
            <a:r>
              <a:rPr lang="en-US" altLang="zh-CN" sz="1600" dirty="0" err="1">
                <a:solidFill>
                  <a:prstClr val="black"/>
                </a:solidFill>
                <a:latin typeface="微软雅黑" panose="020B0503020204020204" pitchFamily="34" charset="-122"/>
                <a:ea typeface="微软雅黑" panose="020B0503020204020204" pitchFamily="34" charset="-122"/>
              </a:rPr>
              <a:t>regplot</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函数可以对两个特征项之间的线性回归关系进行可视化展示。</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a:extLst>
              <a:ext uri="{FF2B5EF4-FFF2-40B4-BE49-F238E27FC236}">
                <a16:creationId xmlns:a16="http://schemas.microsoft.com/office/drawing/2014/main" id="{E90BE144-5318-4758-8222-B04568340007}"/>
              </a:ext>
            </a:extLst>
          </p:cNvPr>
          <p:cNvGrpSpPr/>
          <p:nvPr/>
        </p:nvGrpSpPr>
        <p:grpSpPr>
          <a:xfrm>
            <a:off x="666750" y="2234571"/>
            <a:ext cx="10858497" cy="2915388"/>
            <a:chOff x="666751" y="2491451"/>
            <a:chExt cx="5993130" cy="1609090"/>
          </a:xfrm>
        </p:grpSpPr>
        <p:pic>
          <p:nvPicPr>
            <p:cNvPr id="15" name="图片 14">
              <a:extLst>
                <a:ext uri="{FF2B5EF4-FFF2-40B4-BE49-F238E27FC236}">
                  <a16:creationId xmlns:a16="http://schemas.microsoft.com/office/drawing/2014/main" id="{EC51E107-2546-4547-8356-4AF244AC0078}"/>
                </a:ext>
              </a:extLst>
            </p:cNvPr>
            <p:cNvPicPr/>
            <p:nvPr/>
          </p:nvPicPr>
          <p:blipFill>
            <a:blip r:embed="rId3"/>
            <a:stretch>
              <a:fillRect/>
            </a:stretch>
          </p:blipFill>
          <p:spPr>
            <a:xfrm>
              <a:off x="666751" y="2491451"/>
              <a:ext cx="2996565" cy="1609090"/>
            </a:xfrm>
            <a:prstGeom prst="rect">
              <a:avLst/>
            </a:prstGeom>
          </p:spPr>
        </p:pic>
        <p:pic>
          <p:nvPicPr>
            <p:cNvPr id="18" name="图片 17">
              <a:extLst>
                <a:ext uri="{FF2B5EF4-FFF2-40B4-BE49-F238E27FC236}">
                  <a16:creationId xmlns:a16="http://schemas.microsoft.com/office/drawing/2014/main" id="{64C09E7E-B2F9-4B5A-BC12-A1C390EDDD46}"/>
                </a:ext>
              </a:extLst>
            </p:cNvPr>
            <p:cNvPicPr/>
            <p:nvPr/>
          </p:nvPicPr>
          <p:blipFill>
            <a:blip r:embed="rId4"/>
            <a:stretch>
              <a:fillRect/>
            </a:stretch>
          </p:blipFill>
          <p:spPr>
            <a:xfrm>
              <a:off x="3663316" y="2491451"/>
              <a:ext cx="2996565" cy="1609090"/>
            </a:xfrm>
            <a:prstGeom prst="rect">
              <a:avLst/>
            </a:prstGeom>
          </p:spPr>
        </p:pic>
      </p:grpSp>
      <p:sp>
        <p:nvSpPr>
          <p:cNvPr id="22" name="文本框 21">
            <a:extLst>
              <a:ext uri="{FF2B5EF4-FFF2-40B4-BE49-F238E27FC236}">
                <a16:creationId xmlns:a16="http://schemas.microsoft.com/office/drawing/2014/main" id="{E7F93C1C-91CC-472F-8842-D80B15B9DE07}"/>
              </a:ext>
            </a:extLst>
          </p:cNvPr>
          <p:cNvSpPr txBox="1"/>
          <p:nvPr/>
        </p:nvSpPr>
        <p:spPr>
          <a:xfrm>
            <a:off x="666749" y="5149959"/>
            <a:ext cx="542924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线性关系图（训练集距离）</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a:extLst>
              <a:ext uri="{FF2B5EF4-FFF2-40B4-BE49-F238E27FC236}">
                <a16:creationId xmlns:a16="http://schemas.microsoft.com/office/drawing/2014/main" id="{77DB7E2F-7B47-499F-B090-8CC6E636E14D}"/>
              </a:ext>
            </a:extLst>
          </p:cNvPr>
          <p:cNvSpPr txBox="1"/>
          <p:nvPr/>
        </p:nvSpPr>
        <p:spPr>
          <a:xfrm>
            <a:off x="6095998" y="5149959"/>
            <a:ext cx="542924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线性关系图（训练集折扣率）</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64140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621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5976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5075227" y="2644169"/>
            <a:ext cx="71167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特征工程</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u="none" strike="noStrike" kern="1200" cap="none" spc="0" normalizeH="0" baseline="0" noProof="0" dirty="0">
                <a:ln>
                  <a:noFill/>
                </a:ln>
                <a:solidFill>
                  <a:srgbClr val="002060"/>
                </a:solidFill>
                <a:effectLst/>
                <a:uLnTx/>
                <a:uFillTx/>
                <a:latin typeface="微软雅黑"/>
                <a:ea typeface="微软雅黑"/>
                <a:cs typeface="+mn-cs"/>
              </a:rPr>
              <a:t>Feature Engineering</a:t>
            </a:r>
          </a:p>
        </p:txBody>
      </p:sp>
    </p:spTree>
    <p:extLst>
      <p:ext uri="{BB962C8B-B14F-4D97-AF65-F5344CB8AC3E}">
        <p14:creationId xmlns:p14="http://schemas.microsoft.com/office/powerpoint/2010/main" val="2608161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特征工程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Feature Engineering</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20124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特征工程思路</a:t>
            </a:r>
          </a:p>
        </p:txBody>
      </p:sp>
      <p:sp>
        <p:nvSpPr>
          <p:cNvPr id="5" name="文本框 4">
            <a:extLst>
              <a:ext uri="{FF2B5EF4-FFF2-40B4-BE49-F238E27FC236}">
                <a16:creationId xmlns:a16="http://schemas.microsoft.com/office/drawing/2014/main" id="{C54BF081-2920-4458-BC57-60F3013B6C89}"/>
              </a:ext>
            </a:extLst>
          </p:cNvPr>
          <p:cNvSpPr txBox="1"/>
          <p:nvPr/>
        </p:nvSpPr>
        <p:spPr>
          <a:xfrm>
            <a:off x="666751" y="1698109"/>
            <a:ext cx="8743256" cy="4988673"/>
          </a:xfrm>
          <a:prstGeom prst="rect">
            <a:avLst/>
          </a:prstGeom>
          <a:noFill/>
        </p:spPr>
        <p:txBody>
          <a:bodyPr wrap="square" rtlCol="0">
            <a:spAutoFit/>
          </a:bodyPr>
          <a:lstStyle/>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1600" dirty="0">
                <a:solidFill>
                  <a:prstClr val="black"/>
                </a:solidFill>
                <a:latin typeface="微软雅黑" panose="020B0503020204020204" pitchFamily="34" charset="-122"/>
                <a:ea typeface="微软雅黑" panose="020B0503020204020204" pitchFamily="34" charset="-122"/>
              </a:rPr>
              <a:t>首先可以通过</a:t>
            </a:r>
            <a:r>
              <a:rPr lang="en-US" altLang="zh-CN" sz="1600" dirty="0">
                <a:solidFill>
                  <a:prstClr val="black"/>
                </a:solidFill>
                <a:latin typeface="微软雅黑" panose="020B0503020204020204" pitchFamily="34" charset="-122"/>
                <a:ea typeface="微软雅黑" panose="020B0503020204020204" pitchFamily="34" charset="-122"/>
              </a:rPr>
              <a:t>offline</a:t>
            </a:r>
            <a:r>
              <a:rPr lang="zh-CN" altLang="en-US" sz="1600" dirty="0">
                <a:solidFill>
                  <a:prstClr val="black"/>
                </a:solidFill>
                <a:latin typeface="微软雅黑" panose="020B0503020204020204" pitchFamily="34" charset="-122"/>
                <a:ea typeface="微软雅黑" panose="020B0503020204020204" pitchFamily="34" charset="-122"/>
              </a:rPr>
              <a:t>训练数据直接提取训练集特征并进行标记，通过测试数据提取测试集特征。</a:t>
            </a:r>
          </a:p>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1600" dirty="0">
                <a:solidFill>
                  <a:prstClr val="black"/>
                </a:solidFill>
                <a:latin typeface="微软雅黑" panose="020B0503020204020204" pitchFamily="34" charset="-122"/>
                <a:ea typeface="微软雅黑" panose="020B0503020204020204" pitchFamily="34" charset="-122"/>
              </a:rPr>
              <a:t>在训练集中可以直接提取的特征主要与优惠券相关，包括折扣率、优惠券类型（是否为满减）、满额、减额、距离等。</a:t>
            </a:r>
          </a:p>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1600" dirty="0">
                <a:solidFill>
                  <a:prstClr val="black"/>
                </a:solidFill>
                <a:latin typeface="微软雅黑" panose="020B0503020204020204" pitchFamily="34" charset="-122"/>
                <a:ea typeface="微软雅黑" panose="020B0503020204020204" pitchFamily="34" charset="-122"/>
              </a:rPr>
              <a:t>进一步可以提取统计特征。</a:t>
            </a:r>
          </a:p>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1600" dirty="0">
                <a:solidFill>
                  <a:prstClr val="black"/>
                </a:solidFill>
                <a:latin typeface="微软雅黑" panose="020B0503020204020204" pitchFamily="34" charset="-122"/>
                <a:ea typeface="微软雅黑" panose="020B0503020204020204" pitchFamily="34" charset="-122"/>
              </a:rPr>
              <a:t>评估穿越。评估穿越指的是由于样本划分不当，使测试集中的信息“穿越”到了训练集中，导致评估结果更偏爱过拟合的模型，致使结果不够准确。</a:t>
            </a:r>
          </a:p>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1600" dirty="0">
                <a:solidFill>
                  <a:prstClr val="black"/>
                </a:solidFill>
                <a:latin typeface="微软雅黑" panose="020B0503020204020204" pitchFamily="34" charset="-122"/>
                <a:ea typeface="微软雅黑" panose="020B0503020204020204" pitchFamily="34" charset="-122"/>
              </a:rPr>
              <a:t>滑窗。滑动窗口就是指定单位长度的时间序列，然后计算窗口区间的统计指标。</a:t>
            </a:r>
          </a:p>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1600" dirty="0">
                <a:solidFill>
                  <a:prstClr val="black"/>
                </a:solidFill>
                <a:latin typeface="微软雅黑" panose="020B0503020204020204" pitchFamily="34" charset="-122"/>
                <a:ea typeface="微软雅黑" panose="020B0503020204020204" pitchFamily="34" charset="-122"/>
              </a:rPr>
              <a:t>穿越特征，就是在训练集上提取的特征，或者外部取得的在目标时间段内的数据穿越特征在实际应用中意义不大，因为用的是“未来”的数据，在实际过程中是得不到的。</a:t>
            </a:r>
          </a:p>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1600" dirty="0">
                <a:solidFill>
                  <a:prstClr val="black"/>
                </a:solidFill>
                <a:latin typeface="微软雅黑" panose="020B0503020204020204" pitchFamily="34" charset="-122"/>
                <a:ea typeface="微软雅黑" panose="020B0503020204020204" pitchFamily="34" charset="-122"/>
              </a:rPr>
              <a:t>特征方案。上面我们已经分析了要提取的特征，在此基础上，我们按照由浅入深、由简单到复杂的顺序提取了三个版本的特征。</a:t>
            </a:r>
          </a:p>
          <a:p>
            <a:pPr marL="742950" lvl="1" indent="-285750" algn="just">
              <a:lnSpc>
                <a:spcPct val="125000"/>
              </a:lnSpc>
              <a:buFont typeface="Wingdings" panose="05000000000000000000" pitchFamily="2" charset="2"/>
              <a:buChar char="Ø"/>
              <a:defRPr/>
            </a:pPr>
            <a:r>
              <a:rPr lang="zh-CN" altLang="en-US" sz="1600" dirty="0">
                <a:solidFill>
                  <a:prstClr val="black"/>
                </a:solidFill>
                <a:latin typeface="微软雅黑" panose="020B0503020204020204" pitchFamily="34" charset="-122"/>
                <a:ea typeface="微软雅黑" panose="020B0503020204020204" pitchFamily="34" charset="-122"/>
              </a:rPr>
              <a:t>特征</a:t>
            </a:r>
            <a:r>
              <a:rPr lang="en-US" altLang="zh-CN" sz="1600" dirty="0">
                <a:solidFill>
                  <a:prstClr val="black"/>
                </a:solidFill>
                <a:latin typeface="微软雅黑" panose="020B0503020204020204" pitchFamily="34" charset="-122"/>
                <a:ea typeface="微软雅黑" panose="020B0503020204020204" pitchFamily="34" charset="-122"/>
              </a:rPr>
              <a:t>V1</a:t>
            </a:r>
            <a:r>
              <a:rPr lang="zh-CN" altLang="en-US" sz="1600" dirty="0">
                <a:solidFill>
                  <a:prstClr val="black"/>
                </a:solidFill>
                <a:latin typeface="微软雅黑" panose="020B0503020204020204" pitchFamily="34" charset="-122"/>
                <a:ea typeface="微软雅黑" panose="020B0503020204020204" pitchFamily="34" charset="-122"/>
              </a:rPr>
              <a:t>：直接在训练集、测试集上提取的特征，也就是将给定数据项进行数值化的结果。</a:t>
            </a:r>
          </a:p>
          <a:p>
            <a:pPr marL="742950" lvl="1" indent="-285750" algn="just">
              <a:lnSpc>
                <a:spcPct val="125000"/>
              </a:lnSpc>
              <a:buFont typeface="Wingdings" panose="05000000000000000000" pitchFamily="2" charset="2"/>
              <a:buChar char="Ø"/>
              <a:defRPr/>
            </a:pPr>
            <a:r>
              <a:rPr lang="zh-CN" altLang="en-US" sz="1600" dirty="0">
                <a:solidFill>
                  <a:prstClr val="black"/>
                </a:solidFill>
                <a:latin typeface="微软雅黑" panose="020B0503020204020204" pitchFamily="34" charset="-122"/>
                <a:ea typeface="微软雅黑" panose="020B0503020204020204" pitchFamily="34" charset="-122"/>
              </a:rPr>
              <a:t>特征</a:t>
            </a:r>
            <a:r>
              <a:rPr lang="en-US" altLang="zh-CN" sz="1600" dirty="0">
                <a:solidFill>
                  <a:prstClr val="black"/>
                </a:solidFill>
                <a:latin typeface="微软雅黑" panose="020B0503020204020204" pitchFamily="34" charset="-122"/>
                <a:ea typeface="微软雅黑" panose="020B0503020204020204" pitchFamily="34" charset="-122"/>
              </a:rPr>
              <a:t>V2</a:t>
            </a:r>
            <a:r>
              <a:rPr lang="zh-CN" altLang="en-US" sz="1600" dirty="0">
                <a:solidFill>
                  <a:prstClr val="black"/>
                </a:solidFill>
                <a:latin typeface="微软雅黑" panose="020B0503020204020204" pitchFamily="34" charset="-122"/>
                <a:ea typeface="微软雅黑" panose="020B0503020204020204" pitchFamily="34" charset="-122"/>
              </a:rPr>
              <a:t>：在特征</a:t>
            </a:r>
            <a:r>
              <a:rPr lang="en-US" altLang="zh-CN" sz="1600" dirty="0">
                <a:solidFill>
                  <a:prstClr val="black"/>
                </a:solidFill>
                <a:latin typeface="微软雅黑" panose="020B0503020204020204" pitchFamily="34" charset="-122"/>
                <a:ea typeface="微软雅黑" panose="020B0503020204020204" pitchFamily="34" charset="-122"/>
              </a:rPr>
              <a:t>V1</a:t>
            </a:r>
            <a:r>
              <a:rPr lang="zh-CN" altLang="en-US" sz="1600" dirty="0">
                <a:solidFill>
                  <a:prstClr val="black"/>
                </a:solidFill>
                <a:latin typeface="微软雅黑" panose="020B0503020204020204" pitchFamily="34" charset="-122"/>
                <a:ea typeface="微软雅黑" panose="020B0503020204020204" pitchFamily="34" charset="-122"/>
              </a:rPr>
              <a:t>的基础上，增加了滑窗统计特征，包括用户统计特征、优惠券统计特征、商家统计特征、关联统计特征等。</a:t>
            </a:r>
          </a:p>
          <a:p>
            <a:pPr marL="742950" lvl="1" indent="-285750" algn="just">
              <a:lnSpc>
                <a:spcPct val="125000"/>
              </a:lnSpc>
              <a:buFont typeface="Wingdings" panose="05000000000000000000" pitchFamily="2" charset="2"/>
              <a:buChar char="Ø"/>
              <a:defRPr/>
            </a:pPr>
            <a:r>
              <a:rPr lang="zh-CN" altLang="en-US" sz="1600" dirty="0">
                <a:solidFill>
                  <a:prstClr val="black"/>
                </a:solidFill>
                <a:latin typeface="微软雅黑" panose="020B0503020204020204" pitchFamily="34" charset="-122"/>
                <a:ea typeface="微软雅黑" panose="020B0503020204020204" pitchFamily="34" charset="-122"/>
              </a:rPr>
              <a:t>特征</a:t>
            </a:r>
            <a:r>
              <a:rPr lang="en-US" altLang="zh-CN" sz="1600" dirty="0">
                <a:solidFill>
                  <a:prstClr val="black"/>
                </a:solidFill>
                <a:latin typeface="微软雅黑" panose="020B0503020204020204" pitchFamily="34" charset="-122"/>
                <a:ea typeface="微软雅黑" panose="020B0503020204020204" pitchFamily="34" charset="-122"/>
              </a:rPr>
              <a:t>V3</a:t>
            </a:r>
            <a:r>
              <a:rPr lang="zh-CN" altLang="en-US" sz="1600" dirty="0">
                <a:solidFill>
                  <a:prstClr val="black"/>
                </a:solidFill>
                <a:latin typeface="微软雅黑" panose="020B0503020204020204" pitchFamily="34" charset="-122"/>
                <a:ea typeface="微软雅黑" panose="020B0503020204020204" pitchFamily="34" charset="-122"/>
              </a:rPr>
              <a:t>：在特征</a:t>
            </a:r>
            <a:r>
              <a:rPr lang="en-US" altLang="zh-CN" sz="1600" dirty="0">
                <a:solidFill>
                  <a:prstClr val="black"/>
                </a:solidFill>
                <a:latin typeface="微软雅黑" panose="020B0503020204020204" pitchFamily="34" charset="-122"/>
                <a:ea typeface="微软雅黑" panose="020B0503020204020204" pitchFamily="34" charset="-122"/>
              </a:rPr>
              <a:t>V2</a:t>
            </a:r>
            <a:r>
              <a:rPr lang="zh-CN" altLang="en-US" sz="1600" dirty="0">
                <a:solidFill>
                  <a:prstClr val="black"/>
                </a:solidFill>
                <a:latin typeface="微软雅黑" panose="020B0503020204020204" pitchFamily="34" charset="-122"/>
                <a:ea typeface="微软雅黑" panose="020B0503020204020204" pitchFamily="34" charset="-122"/>
              </a:rPr>
              <a:t>的基础上，增加了穿越特征。</a:t>
            </a:r>
          </a:p>
        </p:txBody>
      </p:sp>
      <p:sp>
        <p:nvSpPr>
          <p:cNvPr id="6" name="矩形: 圆角 5">
            <a:extLst>
              <a:ext uri="{FF2B5EF4-FFF2-40B4-BE49-F238E27FC236}">
                <a16:creationId xmlns:a16="http://schemas.microsoft.com/office/drawing/2014/main" id="{CDBEF982-3195-4123-9940-FBCA001890A9}"/>
              </a:ext>
            </a:extLst>
          </p:cNvPr>
          <p:cNvSpPr/>
          <p:nvPr/>
        </p:nvSpPr>
        <p:spPr>
          <a:xfrm>
            <a:off x="9623833" y="1698108"/>
            <a:ext cx="1901412" cy="2757514"/>
          </a:xfrm>
          <a:prstGeom prst="roundRect">
            <a:avLst>
              <a:gd name="adj" fmla="val 8384"/>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2F7255F-0E26-4501-88D0-894E8790D12B}"/>
              </a:ext>
            </a:extLst>
          </p:cNvPr>
          <p:cNvSpPr txBox="1"/>
          <p:nvPr/>
        </p:nvSpPr>
        <p:spPr>
          <a:xfrm>
            <a:off x="9623833" y="1811484"/>
            <a:ext cx="1901411" cy="2500813"/>
          </a:xfrm>
          <a:prstGeom prst="rect">
            <a:avLst/>
          </a:prstGeom>
          <a:noFill/>
        </p:spPr>
        <p:txBody>
          <a:bodyPr wrap="square" rtlCol="0">
            <a:spAutoFit/>
          </a:bodyPr>
          <a:lstStyle/>
          <a:p>
            <a:pPr marR="0" lvl="0" algn="ctr" defTabSz="914400" rtl="0" eaLnBrk="1" fontAlgn="auto" latinLnBrk="0" hangingPunct="1">
              <a:lnSpc>
                <a:spcPct val="125000"/>
              </a:lnSpc>
              <a:spcBef>
                <a:spcPts val="0"/>
              </a:spcBef>
              <a:spcAft>
                <a:spcPts val="1000"/>
              </a:spcAft>
              <a:buClrTx/>
              <a:buSzTx/>
              <a:tabLst/>
              <a:defRPr/>
            </a:pPr>
            <a:r>
              <a:rPr lang="zh-CN" altLang="en-US" sz="2000" b="1" dirty="0">
                <a:solidFill>
                  <a:srgbClr val="002060"/>
                </a:solidFill>
                <a:latin typeface="微软雅黑" panose="020B0503020204020204" pitchFamily="34" charset="-122"/>
                <a:ea typeface="微软雅黑" panose="020B0503020204020204" pitchFamily="34" charset="-122"/>
              </a:rPr>
              <a:t>工具函数</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R="0" lvl="0" algn="ctr" defTabSz="914400" rtl="0" eaLnBrk="1" fontAlgn="auto" latinLnBrk="0" hangingPunct="1">
              <a:lnSpc>
                <a:spcPct val="200000"/>
              </a:lnSpc>
              <a:spcBef>
                <a:spcPts val="0"/>
              </a:spcBef>
              <a:spcAft>
                <a:spcPts val="0"/>
              </a:spcAft>
              <a:buClrTx/>
              <a:buSzTx/>
              <a:tabLst/>
              <a:defRPr/>
            </a:pPr>
            <a:r>
              <a:rPr lang="zh-CN" altLang="en-US" sz="1600" dirty="0">
                <a:solidFill>
                  <a:prstClr val="black"/>
                </a:solidFill>
                <a:latin typeface="微软雅黑" panose="020B0503020204020204" pitchFamily="34" charset="-122"/>
                <a:ea typeface="微软雅黑" panose="020B0503020204020204" pitchFamily="34" charset="-122"/>
              </a:rPr>
              <a:t>特征处理函数</a:t>
            </a:r>
            <a:endParaRPr lang="en-US" altLang="zh-CN" sz="1600" dirty="0">
              <a:solidFill>
                <a:prstClr val="black"/>
              </a:solidFill>
              <a:latin typeface="微软雅黑" panose="020B0503020204020204" pitchFamily="34" charset="-122"/>
              <a:ea typeface="微软雅黑" panose="020B0503020204020204" pitchFamily="34" charset="-122"/>
            </a:endParaRPr>
          </a:p>
          <a:p>
            <a:pPr marR="0" lvl="0" algn="ctr" defTabSz="914400" rtl="0" eaLnBrk="1" fontAlgn="auto" latinLnBrk="0" hangingPunct="1">
              <a:lnSpc>
                <a:spcPct val="200000"/>
              </a:lnSpc>
              <a:spcBef>
                <a:spcPts val="0"/>
              </a:spcBef>
              <a:spcAft>
                <a:spcPts val="0"/>
              </a:spcAft>
              <a:buClrTx/>
              <a:buSzTx/>
              <a:tabLst/>
              <a:defRPr/>
            </a:pPr>
            <a:r>
              <a:rPr lang="zh-CN" altLang="en-US" sz="1600" dirty="0">
                <a:solidFill>
                  <a:prstClr val="black"/>
                </a:solidFill>
                <a:latin typeface="微软雅黑" panose="020B0503020204020204" pitchFamily="34" charset="-122"/>
                <a:ea typeface="微软雅黑" panose="020B0503020204020204" pitchFamily="34" charset="-122"/>
              </a:rPr>
              <a:t>统计特征生成函数</a:t>
            </a:r>
            <a:endParaRPr lang="en-US" altLang="zh-CN" sz="1600" dirty="0">
              <a:solidFill>
                <a:prstClr val="black"/>
              </a:solidFill>
              <a:latin typeface="微软雅黑" panose="020B0503020204020204" pitchFamily="34" charset="-122"/>
              <a:ea typeface="微软雅黑" panose="020B0503020204020204" pitchFamily="34" charset="-122"/>
            </a:endParaRPr>
          </a:p>
          <a:p>
            <a:pPr marR="0" lvl="0" algn="ctr" defTabSz="914400" rtl="0" eaLnBrk="1" fontAlgn="auto" latinLnBrk="0" hangingPunct="1">
              <a:lnSpc>
                <a:spcPct val="200000"/>
              </a:lnSpc>
              <a:spcBef>
                <a:spcPts val="0"/>
              </a:spcBef>
              <a:spcAft>
                <a:spcPts val="0"/>
              </a:spcAft>
              <a:buClrTx/>
              <a:buSzTx/>
              <a:tabLst/>
              <a:defRPr/>
            </a:pPr>
            <a:r>
              <a:rPr lang="zh-CN" altLang="en-US" sz="1600" dirty="0">
                <a:solidFill>
                  <a:prstClr val="black"/>
                </a:solidFill>
                <a:latin typeface="微软雅黑" panose="020B0503020204020204" pitchFamily="34" charset="-122"/>
                <a:ea typeface="微软雅黑" panose="020B0503020204020204" pitchFamily="34" charset="-122"/>
              </a:rPr>
              <a:t>特征群生成函数</a:t>
            </a:r>
            <a:endParaRPr lang="en-US" altLang="zh-CN" sz="1600" dirty="0">
              <a:solidFill>
                <a:prstClr val="black"/>
              </a:solidFill>
              <a:latin typeface="微软雅黑" panose="020B0503020204020204" pitchFamily="34" charset="-122"/>
              <a:ea typeface="微软雅黑" panose="020B0503020204020204" pitchFamily="34" charset="-122"/>
            </a:endParaRPr>
          </a:p>
          <a:p>
            <a:pPr marR="0" lvl="0" algn="ctr" defTabSz="914400" rtl="0" eaLnBrk="1" fontAlgn="auto" latinLnBrk="0" hangingPunct="1">
              <a:lnSpc>
                <a:spcPct val="200000"/>
              </a:lnSpc>
              <a:spcBef>
                <a:spcPts val="0"/>
              </a:spcBef>
              <a:spcAft>
                <a:spcPts val="0"/>
              </a:spcAft>
              <a:buClrTx/>
              <a:buSzTx/>
              <a:tabLst/>
              <a:defRPr/>
            </a:pPr>
            <a:r>
              <a:rPr lang="zh-CN" altLang="en-US" sz="1600" dirty="0">
                <a:solidFill>
                  <a:prstClr val="black"/>
                </a:solidFill>
                <a:latin typeface="微软雅黑" panose="020B0503020204020204" pitchFamily="34" charset="-122"/>
                <a:ea typeface="微软雅黑" panose="020B0503020204020204" pitchFamily="34" charset="-122"/>
              </a:rPr>
              <a:t>特征集成函数</a:t>
            </a:r>
          </a:p>
        </p:txBody>
      </p:sp>
    </p:spTree>
    <p:extLst>
      <p:ext uri="{BB962C8B-B14F-4D97-AF65-F5344CB8AC3E}">
        <p14:creationId xmlns:p14="http://schemas.microsoft.com/office/powerpoint/2010/main" val="1627554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特征工程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Feature Engineering</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特征分布</a:t>
            </a:r>
          </a:p>
        </p:txBody>
      </p:sp>
      <p:pic>
        <p:nvPicPr>
          <p:cNvPr id="8" name="图片 7">
            <a:extLst>
              <a:ext uri="{FF2B5EF4-FFF2-40B4-BE49-F238E27FC236}">
                <a16:creationId xmlns:a16="http://schemas.microsoft.com/office/drawing/2014/main" id="{60A0AFCD-6425-43E6-85CF-7388C47AC478}"/>
              </a:ext>
            </a:extLst>
          </p:cNvPr>
          <p:cNvPicPr/>
          <p:nvPr/>
        </p:nvPicPr>
        <p:blipFill>
          <a:blip r:embed="rId3"/>
          <a:stretch>
            <a:fillRect/>
          </a:stretch>
        </p:blipFill>
        <p:spPr>
          <a:xfrm>
            <a:off x="666752" y="1781235"/>
            <a:ext cx="2288106" cy="4354627"/>
          </a:xfrm>
          <a:prstGeom prst="rect">
            <a:avLst/>
          </a:prstGeom>
        </p:spPr>
      </p:pic>
      <p:pic>
        <p:nvPicPr>
          <p:cNvPr id="9" name="图片 8">
            <a:extLst>
              <a:ext uri="{FF2B5EF4-FFF2-40B4-BE49-F238E27FC236}">
                <a16:creationId xmlns:a16="http://schemas.microsoft.com/office/drawing/2014/main" id="{A312F9F7-C1BF-47BF-ACDE-BB85C28A1AEE}"/>
              </a:ext>
            </a:extLst>
          </p:cNvPr>
          <p:cNvPicPr/>
          <p:nvPr/>
        </p:nvPicPr>
        <p:blipFill>
          <a:blip r:embed="rId4"/>
          <a:stretch>
            <a:fillRect/>
          </a:stretch>
        </p:blipFill>
        <p:spPr>
          <a:xfrm>
            <a:off x="2954858" y="1781236"/>
            <a:ext cx="2286580" cy="4354627"/>
          </a:xfrm>
          <a:prstGeom prst="rect">
            <a:avLst/>
          </a:prstGeom>
        </p:spPr>
      </p:pic>
      <p:pic>
        <p:nvPicPr>
          <p:cNvPr id="10" name="图片 9">
            <a:extLst>
              <a:ext uri="{FF2B5EF4-FFF2-40B4-BE49-F238E27FC236}">
                <a16:creationId xmlns:a16="http://schemas.microsoft.com/office/drawing/2014/main" id="{AAE1F9AF-5B67-4B48-9227-D0D98D44DAFE}"/>
              </a:ext>
            </a:extLst>
          </p:cNvPr>
          <p:cNvPicPr/>
          <p:nvPr/>
        </p:nvPicPr>
        <p:blipFill rotWithShape="1">
          <a:blip r:embed="rId5"/>
          <a:srcRect t="162" b="50003"/>
          <a:stretch/>
        </p:blipFill>
        <p:spPr bwMode="auto">
          <a:xfrm>
            <a:off x="5241438" y="1781235"/>
            <a:ext cx="3141906" cy="4354627"/>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2A4A254D-8155-431F-8AC7-105135D16AC8}"/>
              </a:ext>
            </a:extLst>
          </p:cNvPr>
          <p:cNvPicPr/>
          <p:nvPr/>
        </p:nvPicPr>
        <p:blipFill rotWithShape="1">
          <a:blip r:embed="rId5"/>
          <a:srcRect t="50000" b="165"/>
          <a:stretch/>
        </p:blipFill>
        <p:spPr bwMode="auto">
          <a:xfrm>
            <a:off x="8383344" y="1781235"/>
            <a:ext cx="3141906" cy="4354627"/>
          </a:xfrm>
          <a:prstGeom prst="rect">
            <a:avLst/>
          </a:prstGeom>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84966F22-D926-491F-A8C7-10A69400E931}"/>
              </a:ext>
            </a:extLst>
          </p:cNvPr>
          <p:cNvSpPr txBox="1"/>
          <p:nvPr/>
        </p:nvSpPr>
        <p:spPr>
          <a:xfrm>
            <a:off x="666749" y="6135862"/>
            <a:ext cx="22865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训练集特征分布</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1BC7C7D1-8FEB-4585-A9CD-18C64C1C819C}"/>
              </a:ext>
            </a:extLst>
          </p:cNvPr>
          <p:cNvSpPr txBox="1"/>
          <p:nvPr/>
        </p:nvSpPr>
        <p:spPr>
          <a:xfrm>
            <a:off x="2953329" y="6135862"/>
            <a:ext cx="22865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测试集特征分布</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6AFEF58F-116D-4732-9C69-41F1FA9BD24D}"/>
              </a:ext>
            </a:extLst>
          </p:cNvPr>
          <p:cNvSpPr txBox="1"/>
          <p:nvPr/>
        </p:nvSpPr>
        <p:spPr>
          <a:xfrm>
            <a:off x="5239910" y="6135862"/>
            <a:ext cx="39972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训练集和测试集特征分布对比情况</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1C329604-8DC8-4882-85FC-2BFCA7FAD056}"/>
              </a:ext>
            </a:extLst>
          </p:cNvPr>
          <p:cNvSpPr txBox="1"/>
          <p:nvPr/>
        </p:nvSpPr>
        <p:spPr>
          <a:xfrm>
            <a:off x="9306962" y="5435298"/>
            <a:ext cx="2215232" cy="107721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可以发现，在均为满减优惠的数据中，</a:t>
            </a:r>
            <a:r>
              <a:rPr lang="en-US" altLang="zh-CN" sz="800" dirty="0">
                <a:solidFill>
                  <a:schemeClr val="tx1">
                    <a:lumMod val="65000"/>
                    <a:lumOff val="35000"/>
                  </a:schemeClr>
                </a:solidFill>
                <a:latin typeface="微软雅黑" panose="020B0503020204020204" pitchFamily="34" charset="-122"/>
                <a:ea typeface="微软雅黑" panose="020B0503020204020204" pitchFamily="34" charset="-122"/>
              </a:rPr>
              <a:t>offline</a:t>
            </a:r>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训练集和测试集的特征分布就比较接近了。但也有</a:t>
            </a:r>
            <a:r>
              <a:rPr lang="en-US" altLang="zh-CN" sz="800" dirty="0" err="1">
                <a:solidFill>
                  <a:schemeClr val="tx1">
                    <a:lumMod val="65000"/>
                    <a:lumOff val="35000"/>
                  </a:schemeClr>
                </a:solidFill>
                <a:latin typeface="微软雅黑" panose="020B0503020204020204" pitchFamily="34" charset="-122"/>
                <a:ea typeface="微软雅黑" panose="020B0503020204020204" pitchFamily="34" charset="-122"/>
              </a:rPr>
              <a:t>sales_use_coupo</a:t>
            </a:r>
            <a:r>
              <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rPr>
              <a:t>等特征在训练集和测试集之间相差比较大。不过因为这是生成的特征，在训练集和测试集之间可能因为不同时间的商家、用户占比不同，所以造成特征分布不同。不能因为分布不同就直接删除。要在后续通过模型来选择。</a:t>
            </a:r>
            <a:endParaRPr kumimoji="0" lang="zh-CN" altLang="en-US" sz="8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31779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特征工程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Feature Engineering</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4481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特征相关性分析</a:t>
            </a:r>
          </a:p>
        </p:txBody>
      </p:sp>
      <p:sp>
        <p:nvSpPr>
          <p:cNvPr id="15" name="文本框 14">
            <a:extLst>
              <a:ext uri="{FF2B5EF4-FFF2-40B4-BE49-F238E27FC236}">
                <a16:creationId xmlns:a16="http://schemas.microsoft.com/office/drawing/2014/main" id="{6AFEF58F-116D-4732-9C69-41F1FA9BD24D}"/>
              </a:ext>
            </a:extLst>
          </p:cNvPr>
          <p:cNvSpPr txBox="1"/>
          <p:nvPr/>
        </p:nvSpPr>
        <p:spPr>
          <a:xfrm>
            <a:off x="666750" y="6448424"/>
            <a:ext cx="540654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特征相关性</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id="{28B9E80A-FE3B-4824-91AE-F77C101769B5}"/>
              </a:ext>
            </a:extLst>
          </p:cNvPr>
          <p:cNvPicPr/>
          <p:nvPr/>
        </p:nvPicPr>
        <p:blipFill>
          <a:blip r:embed="rId3"/>
          <a:stretch>
            <a:fillRect/>
          </a:stretch>
        </p:blipFill>
        <p:spPr>
          <a:xfrm>
            <a:off x="666749" y="1619310"/>
            <a:ext cx="5406546" cy="4829114"/>
          </a:xfrm>
          <a:prstGeom prst="rect">
            <a:avLst/>
          </a:prstGeom>
        </p:spPr>
      </p:pic>
      <p:sp>
        <p:nvSpPr>
          <p:cNvPr id="18" name="文本框 17">
            <a:extLst>
              <a:ext uri="{FF2B5EF4-FFF2-40B4-BE49-F238E27FC236}">
                <a16:creationId xmlns:a16="http://schemas.microsoft.com/office/drawing/2014/main" id="{B8F7C341-40A2-45E4-A78D-1B3B16DD4A5C}"/>
              </a:ext>
            </a:extLst>
          </p:cNvPr>
          <p:cNvSpPr txBox="1"/>
          <p:nvPr/>
        </p:nvSpPr>
        <p:spPr>
          <a:xfrm>
            <a:off x="6267795" y="1475731"/>
            <a:ext cx="5257453" cy="5116272"/>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dirty="0">
                <a:solidFill>
                  <a:prstClr val="black"/>
                </a:solidFill>
                <a:latin typeface="微软雅黑" panose="020B0503020204020204" pitchFamily="34" charset="-122"/>
                <a:ea typeface="微软雅黑" panose="020B0503020204020204" pitchFamily="34" charset="-122"/>
              </a:rPr>
              <a:t>列出各个特征与要预测的数据项</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是否用券（</a:t>
            </a:r>
            <a:r>
              <a:rPr lang="en-US" altLang="zh-CN" sz="2000" dirty="0">
                <a:solidFill>
                  <a:prstClr val="black"/>
                </a:solidFill>
                <a:latin typeface="微软雅黑" panose="020B0503020204020204" pitchFamily="34" charset="-122"/>
                <a:ea typeface="微软雅黑" panose="020B0503020204020204" pitchFamily="34" charset="-122"/>
              </a:rPr>
              <a:t>label</a:t>
            </a:r>
            <a:r>
              <a:rPr lang="zh-CN" altLang="en-US" sz="2000" dirty="0">
                <a:solidFill>
                  <a:prstClr val="black"/>
                </a:solidFill>
                <a:latin typeface="微软雅黑" panose="020B0503020204020204" pitchFamily="34" charset="-122"/>
                <a:ea typeface="微软雅黑" panose="020B0503020204020204" pitchFamily="34" charset="-122"/>
              </a:rPr>
              <a:t>）之间的相关性。</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dirty="0">
                <a:solidFill>
                  <a:prstClr val="black"/>
                </a:solidFill>
                <a:latin typeface="微软雅黑" panose="020B0503020204020204" pitchFamily="34" charset="-122"/>
                <a:ea typeface="微软雅黑" panose="020B0503020204020204" pitchFamily="34" charset="-122"/>
              </a:rPr>
              <a:t>可以发现几个穿越特征都排在了前面，因为它们都是在已经发生的“事实”基础上统计的，所以相关性一半会比正常的特征强。在正常的特征中，客户与某个商家之间的交互特征因为指向性很强，所以也都排在前面。</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000" dirty="0">
                <a:solidFill>
                  <a:prstClr val="black"/>
                </a:solidFill>
                <a:latin typeface="微软雅黑" panose="020B0503020204020204" pitchFamily="34" charset="-122"/>
                <a:ea typeface="微软雅黑" panose="020B0503020204020204" pitchFamily="34" charset="-122"/>
              </a:rPr>
              <a:t>特征工程结束。我们生成了</a:t>
            </a:r>
            <a:r>
              <a:rPr lang="en-US" altLang="zh-CN" sz="2000" dirty="0">
                <a:solidFill>
                  <a:prstClr val="black"/>
                </a:solidFill>
                <a:latin typeface="微软雅黑" panose="020B0503020204020204" pitchFamily="34" charset="-122"/>
                <a:ea typeface="微软雅黑" panose="020B0503020204020204" pitchFamily="34" charset="-122"/>
              </a:rPr>
              <a:t>3</a:t>
            </a:r>
            <a:r>
              <a:rPr lang="zh-CN" altLang="en-US" sz="2000" dirty="0">
                <a:solidFill>
                  <a:prstClr val="black"/>
                </a:solidFill>
                <a:latin typeface="微软雅黑" panose="020B0503020204020204" pitchFamily="34" charset="-122"/>
                <a:ea typeface="微软雅黑" panose="020B0503020204020204" pitchFamily="34" charset="-122"/>
              </a:rPr>
              <a:t>个版本的特征：</a:t>
            </a:r>
            <a:r>
              <a:rPr lang="en-US" altLang="zh-CN" sz="2000" dirty="0">
                <a:solidFill>
                  <a:prstClr val="black"/>
                </a:solidFill>
                <a:latin typeface="微软雅黑" panose="020B0503020204020204" pitchFamily="34" charset="-122"/>
                <a:ea typeface="微软雅黑" panose="020B0503020204020204" pitchFamily="34" charset="-122"/>
              </a:rPr>
              <a:t>f1</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sf2</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sf3</a:t>
            </a:r>
            <a:r>
              <a:rPr lang="zh-CN" altLang="en-US" sz="2000" dirty="0">
                <a:solidFill>
                  <a:prstClr val="black"/>
                </a:solidFill>
                <a:latin typeface="微软雅黑" panose="020B0503020204020204" pitchFamily="34" charset="-122"/>
                <a:ea typeface="微软雅黑" panose="020B0503020204020204" pitchFamily="34" charset="-122"/>
              </a:rPr>
              <a:t>。后续模型的训练将主要以此为主。</a:t>
            </a:r>
          </a:p>
        </p:txBody>
      </p:sp>
    </p:spTree>
    <p:extLst>
      <p:ext uri="{BB962C8B-B14F-4D97-AF65-F5344CB8AC3E}">
        <p14:creationId xmlns:p14="http://schemas.microsoft.com/office/powerpoint/2010/main" val="1421648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621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5976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5075227" y="2644169"/>
            <a:ext cx="71167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模型训练</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u="none" strike="noStrike" kern="1200" cap="none" spc="0" normalizeH="0" baseline="0" noProof="0" dirty="0">
                <a:ln>
                  <a:noFill/>
                </a:ln>
                <a:solidFill>
                  <a:srgbClr val="002060"/>
                </a:solidFill>
                <a:effectLst/>
                <a:uLnTx/>
                <a:uFillTx/>
                <a:latin typeface="微软雅黑"/>
                <a:ea typeface="微软雅黑"/>
                <a:cs typeface="+mn-cs"/>
              </a:rPr>
              <a:t>Model Training</a:t>
            </a:r>
          </a:p>
        </p:txBody>
      </p:sp>
    </p:spTree>
    <p:extLst>
      <p:ext uri="{BB962C8B-B14F-4D97-AF65-F5344CB8AC3E}">
        <p14:creationId xmlns:p14="http://schemas.microsoft.com/office/powerpoint/2010/main" val="71482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885653" y="2799909"/>
            <a:ext cx="1973436" cy="1172788"/>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a:ea typeface="微软雅黑"/>
                <a:cs typeface="+mj-cs"/>
              </a:rPr>
              <a:t>目录</a:t>
            </a:r>
            <a:endParaRPr kumimoji="0" lang="en-US" altLang="zh-CN" sz="3200" b="1" i="0" u="none" strike="noStrike" kern="1200" cap="none" spc="0" normalizeH="0" baseline="0" noProof="0" dirty="0">
              <a:ln>
                <a:noFill/>
              </a:ln>
              <a:solidFill>
                <a:prstClr val="black"/>
              </a:solidFill>
              <a:effectLst/>
              <a:uLnTx/>
              <a:uFillTx/>
              <a:latin typeface="微软雅黑"/>
              <a:ea typeface="微软雅黑"/>
              <a:cs typeface="+mj-cs"/>
            </a:endParaRPr>
          </a:p>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23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23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4134126" y="370125"/>
            <a:ext cx="0" cy="6102655"/>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898936"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D11AB90C-3971-4D04-B236-E8BCE204502F}"/>
              </a:ext>
            </a:extLst>
          </p:cNvPr>
          <p:cNvGrpSpPr/>
          <p:nvPr/>
        </p:nvGrpSpPr>
        <p:grpSpPr>
          <a:xfrm>
            <a:off x="5009158" y="278685"/>
            <a:ext cx="5906973" cy="721736"/>
            <a:chOff x="5009158" y="380999"/>
            <a:chExt cx="5906973" cy="721736"/>
          </a:xfrm>
        </p:grpSpPr>
        <p:sp>
          <p:nvSpPr>
            <p:cNvPr id="6" name="椭圆 5"/>
            <p:cNvSpPr/>
            <p:nvPr/>
          </p:nvSpPr>
          <p:spPr>
            <a:xfrm>
              <a:off x="5009158" y="472439"/>
              <a:ext cx="576529" cy="57652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文本框 9"/>
            <p:cNvSpPr txBox="1"/>
            <p:nvPr/>
          </p:nvSpPr>
          <p:spPr>
            <a:xfrm>
              <a:off x="5720565" y="380999"/>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a:ea typeface="微软雅黑"/>
                </a:rPr>
                <a:t>引言</a:t>
              </a:r>
              <a:endPar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400" b="1" dirty="0">
                  <a:solidFill>
                    <a:srgbClr val="002060"/>
                  </a:solidFill>
                  <a:latin typeface="微软雅黑"/>
                  <a:ea typeface="微软雅黑"/>
                </a:rPr>
                <a:t>Introduction</a:t>
              </a:r>
              <a:endParaRPr kumimoji="0" lang="zh-CN" altLang="en-US" sz="14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59" name="组合 58">
            <a:extLst>
              <a:ext uri="{FF2B5EF4-FFF2-40B4-BE49-F238E27FC236}">
                <a16:creationId xmlns:a16="http://schemas.microsoft.com/office/drawing/2014/main" id="{C3DCA24A-E7CB-4306-8332-262C4AD61EA8}"/>
              </a:ext>
            </a:extLst>
          </p:cNvPr>
          <p:cNvGrpSpPr/>
          <p:nvPr/>
        </p:nvGrpSpPr>
        <p:grpSpPr>
          <a:xfrm>
            <a:off x="5009158" y="1068132"/>
            <a:ext cx="5906973" cy="721736"/>
            <a:chOff x="5009158" y="380999"/>
            <a:chExt cx="5906973" cy="721736"/>
          </a:xfrm>
        </p:grpSpPr>
        <p:sp>
          <p:nvSpPr>
            <p:cNvPr id="60" name="椭圆 59">
              <a:extLst>
                <a:ext uri="{FF2B5EF4-FFF2-40B4-BE49-F238E27FC236}">
                  <a16:creationId xmlns:a16="http://schemas.microsoft.com/office/drawing/2014/main" id="{D6BD79B2-AA50-402E-A4B7-60A8251F670C}"/>
                </a:ext>
              </a:extLst>
            </p:cNvPr>
            <p:cNvSpPr/>
            <p:nvPr/>
          </p:nvSpPr>
          <p:spPr>
            <a:xfrm>
              <a:off x="5009158" y="472439"/>
              <a:ext cx="576529" cy="57652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1" name="文本框 60">
              <a:extLst>
                <a:ext uri="{FF2B5EF4-FFF2-40B4-BE49-F238E27FC236}">
                  <a16:creationId xmlns:a16="http://schemas.microsoft.com/office/drawing/2014/main" id="{F3A53A09-26B0-4271-B8FD-5A9C82A44704}"/>
                </a:ext>
              </a:extLst>
            </p:cNvPr>
            <p:cNvSpPr txBox="1"/>
            <p:nvPr/>
          </p:nvSpPr>
          <p:spPr>
            <a:xfrm>
              <a:off x="5720565" y="380999"/>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a:ea typeface="微软雅黑"/>
                </a:rPr>
                <a:t>问题分析</a:t>
              </a:r>
              <a:endPar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400" b="1" dirty="0">
                  <a:solidFill>
                    <a:srgbClr val="002060"/>
                  </a:solidFill>
                  <a:latin typeface="微软雅黑"/>
                  <a:ea typeface="微软雅黑"/>
                </a:rPr>
                <a:t>Problem Analysis</a:t>
              </a:r>
              <a:endParaRPr kumimoji="0" lang="zh-CN" altLang="en-US" sz="14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62" name="组合 61">
            <a:extLst>
              <a:ext uri="{FF2B5EF4-FFF2-40B4-BE49-F238E27FC236}">
                <a16:creationId xmlns:a16="http://schemas.microsoft.com/office/drawing/2014/main" id="{ED63BA6E-427F-4D94-898C-47DC05397F1F}"/>
              </a:ext>
            </a:extLst>
          </p:cNvPr>
          <p:cNvGrpSpPr/>
          <p:nvPr/>
        </p:nvGrpSpPr>
        <p:grpSpPr>
          <a:xfrm>
            <a:off x="5009158" y="1857579"/>
            <a:ext cx="5906973" cy="721736"/>
            <a:chOff x="5009158" y="380999"/>
            <a:chExt cx="5906973" cy="721736"/>
          </a:xfrm>
        </p:grpSpPr>
        <p:sp>
          <p:nvSpPr>
            <p:cNvPr id="63" name="椭圆 62">
              <a:extLst>
                <a:ext uri="{FF2B5EF4-FFF2-40B4-BE49-F238E27FC236}">
                  <a16:creationId xmlns:a16="http://schemas.microsoft.com/office/drawing/2014/main" id="{1CBBCEB5-9921-403F-BC13-6533479E4583}"/>
                </a:ext>
              </a:extLst>
            </p:cNvPr>
            <p:cNvSpPr/>
            <p:nvPr/>
          </p:nvSpPr>
          <p:spPr>
            <a:xfrm>
              <a:off x="5009158" y="472439"/>
              <a:ext cx="576529" cy="57652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4" name="文本框 63">
              <a:extLst>
                <a:ext uri="{FF2B5EF4-FFF2-40B4-BE49-F238E27FC236}">
                  <a16:creationId xmlns:a16="http://schemas.microsoft.com/office/drawing/2014/main" id="{E2459D07-F429-4B0A-9A78-FBBD947A4537}"/>
                </a:ext>
              </a:extLst>
            </p:cNvPr>
            <p:cNvSpPr txBox="1"/>
            <p:nvPr/>
          </p:nvSpPr>
          <p:spPr>
            <a:xfrm>
              <a:off x="5720565" y="380999"/>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数据探索</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400" b="1" dirty="0">
                  <a:solidFill>
                    <a:srgbClr val="002060"/>
                  </a:solidFill>
                  <a:latin typeface="微软雅黑"/>
                  <a:ea typeface="微软雅黑"/>
                </a:rPr>
                <a:t>Data Exploration</a:t>
              </a:r>
              <a:endParaRPr kumimoji="0" lang="zh-CN" altLang="en-US" sz="14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65" name="组合 64">
            <a:extLst>
              <a:ext uri="{FF2B5EF4-FFF2-40B4-BE49-F238E27FC236}">
                <a16:creationId xmlns:a16="http://schemas.microsoft.com/office/drawing/2014/main" id="{EC547382-ADD9-4A3F-9408-1943D904B96E}"/>
              </a:ext>
            </a:extLst>
          </p:cNvPr>
          <p:cNvGrpSpPr/>
          <p:nvPr/>
        </p:nvGrpSpPr>
        <p:grpSpPr>
          <a:xfrm>
            <a:off x="5009158" y="2647026"/>
            <a:ext cx="5906973" cy="721736"/>
            <a:chOff x="5009158" y="380999"/>
            <a:chExt cx="5906973" cy="721736"/>
          </a:xfrm>
        </p:grpSpPr>
        <p:sp>
          <p:nvSpPr>
            <p:cNvPr id="66" name="椭圆 65">
              <a:extLst>
                <a:ext uri="{FF2B5EF4-FFF2-40B4-BE49-F238E27FC236}">
                  <a16:creationId xmlns:a16="http://schemas.microsoft.com/office/drawing/2014/main" id="{12D07FA1-D624-414B-AD99-064F86B0E53A}"/>
                </a:ext>
              </a:extLst>
            </p:cNvPr>
            <p:cNvSpPr/>
            <p:nvPr/>
          </p:nvSpPr>
          <p:spPr>
            <a:xfrm>
              <a:off x="5009158" y="472439"/>
              <a:ext cx="576529" cy="57652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7" name="文本框 66">
              <a:extLst>
                <a:ext uri="{FF2B5EF4-FFF2-40B4-BE49-F238E27FC236}">
                  <a16:creationId xmlns:a16="http://schemas.microsoft.com/office/drawing/2014/main" id="{D83C8806-5078-42A2-BEAA-66A018D9A7F2}"/>
                </a:ext>
              </a:extLst>
            </p:cNvPr>
            <p:cNvSpPr txBox="1"/>
            <p:nvPr/>
          </p:nvSpPr>
          <p:spPr>
            <a:xfrm>
              <a:off x="5720565" y="380999"/>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特征工程</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400" b="1" dirty="0">
                  <a:solidFill>
                    <a:srgbClr val="002060"/>
                  </a:solidFill>
                  <a:latin typeface="微软雅黑"/>
                  <a:ea typeface="微软雅黑"/>
                </a:rPr>
                <a:t>Feature Engineering</a:t>
              </a:r>
              <a:endParaRPr kumimoji="0" lang="zh-CN" altLang="en-US" sz="14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68" name="组合 67">
            <a:extLst>
              <a:ext uri="{FF2B5EF4-FFF2-40B4-BE49-F238E27FC236}">
                <a16:creationId xmlns:a16="http://schemas.microsoft.com/office/drawing/2014/main" id="{16FBE06A-AC07-4813-B783-9B9FA23BE7A4}"/>
              </a:ext>
            </a:extLst>
          </p:cNvPr>
          <p:cNvGrpSpPr/>
          <p:nvPr/>
        </p:nvGrpSpPr>
        <p:grpSpPr>
          <a:xfrm>
            <a:off x="5009158" y="3436473"/>
            <a:ext cx="5906973" cy="721736"/>
            <a:chOff x="5009158" y="380999"/>
            <a:chExt cx="5906973" cy="721736"/>
          </a:xfrm>
        </p:grpSpPr>
        <p:sp>
          <p:nvSpPr>
            <p:cNvPr id="69" name="椭圆 68">
              <a:extLst>
                <a:ext uri="{FF2B5EF4-FFF2-40B4-BE49-F238E27FC236}">
                  <a16:creationId xmlns:a16="http://schemas.microsoft.com/office/drawing/2014/main" id="{93104428-52FF-4839-B007-3B204F4156A0}"/>
                </a:ext>
              </a:extLst>
            </p:cNvPr>
            <p:cNvSpPr/>
            <p:nvPr/>
          </p:nvSpPr>
          <p:spPr>
            <a:xfrm>
              <a:off x="5009158" y="472439"/>
              <a:ext cx="576529" cy="57652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0" name="文本框 69">
              <a:extLst>
                <a:ext uri="{FF2B5EF4-FFF2-40B4-BE49-F238E27FC236}">
                  <a16:creationId xmlns:a16="http://schemas.microsoft.com/office/drawing/2014/main" id="{DC4BB7DB-3D53-468A-AC02-52A8EDBE23E0}"/>
                </a:ext>
              </a:extLst>
            </p:cNvPr>
            <p:cNvSpPr txBox="1"/>
            <p:nvPr/>
          </p:nvSpPr>
          <p:spPr>
            <a:xfrm>
              <a:off x="5720565" y="380999"/>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模型训练</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400" b="1" dirty="0">
                  <a:solidFill>
                    <a:srgbClr val="002060"/>
                  </a:solidFill>
                  <a:latin typeface="微软雅黑"/>
                  <a:ea typeface="微软雅黑"/>
                </a:rPr>
                <a:t>Model Training</a:t>
              </a:r>
              <a:endParaRPr kumimoji="0" lang="zh-CN" altLang="en-US" sz="14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71" name="组合 70">
            <a:extLst>
              <a:ext uri="{FF2B5EF4-FFF2-40B4-BE49-F238E27FC236}">
                <a16:creationId xmlns:a16="http://schemas.microsoft.com/office/drawing/2014/main" id="{94CB3A55-579A-499A-92E9-0B9CC9D90D7B}"/>
              </a:ext>
            </a:extLst>
          </p:cNvPr>
          <p:cNvGrpSpPr/>
          <p:nvPr/>
        </p:nvGrpSpPr>
        <p:grpSpPr>
          <a:xfrm>
            <a:off x="5009158" y="4225920"/>
            <a:ext cx="5906973" cy="721736"/>
            <a:chOff x="5009158" y="380999"/>
            <a:chExt cx="5906973" cy="721736"/>
          </a:xfrm>
        </p:grpSpPr>
        <p:sp>
          <p:nvSpPr>
            <p:cNvPr id="72" name="椭圆 71">
              <a:extLst>
                <a:ext uri="{FF2B5EF4-FFF2-40B4-BE49-F238E27FC236}">
                  <a16:creationId xmlns:a16="http://schemas.microsoft.com/office/drawing/2014/main" id="{64EC0591-EE29-40B9-B41A-F4B082FF2F5C}"/>
                </a:ext>
              </a:extLst>
            </p:cNvPr>
            <p:cNvSpPr/>
            <p:nvPr/>
          </p:nvSpPr>
          <p:spPr>
            <a:xfrm>
              <a:off x="5009158" y="472439"/>
              <a:ext cx="576529" cy="57652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6</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3" name="文本框 72">
              <a:extLst>
                <a:ext uri="{FF2B5EF4-FFF2-40B4-BE49-F238E27FC236}">
                  <a16:creationId xmlns:a16="http://schemas.microsoft.com/office/drawing/2014/main" id="{2F105359-2172-4B80-A82E-DFB352EFC25A}"/>
                </a:ext>
              </a:extLst>
            </p:cNvPr>
            <p:cNvSpPr txBox="1"/>
            <p:nvPr/>
          </p:nvSpPr>
          <p:spPr>
            <a:xfrm>
              <a:off x="5720565" y="380999"/>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模型验证</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400" b="1" dirty="0">
                  <a:solidFill>
                    <a:srgbClr val="002060"/>
                  </a:solidFill>
                  <a:latin typeface="微软雅黑"/>
                  <a:ea typeface="微软雅黑"/>
                </a:rPr>
                <a:t>Model Validation</a:t>
              </a:r>
              <a:endParaRPr kumimoji="0" lang="zh-CN" altLang="en-US" sz="14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74" name="组合 73">
            <a:extLst>
              <a:ext uri="{FF2B5EF4-FFF2-40B4-BE49-F238E27FC236}">
                <a16:creationId xmlns:a16="http://schemas.microsoft.com/office/drawing/2014/main" id="{64041DB6-95BC-4D2E-BDA3-97B13E3568BE}"/>
              </a:ext>
            </a:extLst>
          </p:cNvPr>
          <p:cNvGrpSpPr/>
          <p:nvPr/>
        </p:nvGrpSpPr>
        <p:grpSpPr>
          <a:xfrm>
            <a:off x="5009158" y="5015367"/>
            <a:ext cx="5906973" cy="721736"/>
            <a:chOff x="5009158" y="380999"/>
            <a:chExt cx="5906973" cy="721736"/>
          </a:xfrm>
        </p:grpSpPr>
        <p:sp>
          <p:nvSpPr>
            <p:cNvPr id="75" name="椭圆 74">
              <a:extLst>
                <a:ext uri="{FF2B5EF4-FFF2-40B4-BE49-F238E27FC236}">
                  <a16:creationId xmlns:a16="http://schemas.microsoft.com/office/drawing/2014/main" id="{8DD19E5B-7ABC-4E6A-9430-5F4F7D97C6F3}"/>
                </a:ext>
              </a:extLst>
            </p:cNvPr>
            <p:cNvSpPr/>
            <p:nvPr/>
          </p:nvSpPr>
          <p:spPr>
            <a:xfrm>
              <a:off x="5009158" y="472439"/>
              <a:ext cx="576529" cy="57652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7</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6" name="文本框 75">
              <a:extLst>
                <a:ext uri="{FF2B5EF4-FFF2-40B4-BE49-F238E27FC236}">
                  <a16:creationId xmlns:a16="http://schemas.microsoft.com/office/drawing/2014/main" id="{EE36B9F5-78F5-4E2A-94AD-9C7DFBF0425A}"/>
                </a:ext>
              </a:extLst>
            </p:cNvPr>
            <p:cNvSpPr txBox="1"/>
            <p:nvPr/>
          </p:nvSpPr>
          <p:spPr>
            <a:xfrm>
              <a:off x="5720565" y="380999"/>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模型改进与优化</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400" b="1" u="none" strike="noStrike" kern="1200" cap="none" spc="0" normalizeH="0" baseline="0" noProof="0" dirty="0">
                  <a:ln>
                    <a:noFill/>
                  </a:ln>
                  <a:solidFill>
                    <a:srgbClr val="002060"/>
                  </a:solidFill>
                  <a:effectLst/>
                  <a:uLnTx/>
                  <a:uFillTx/>
                  <a:latin typeface="微软雅黑"/>
                  <a:ea typeface="微软雅黑"/>
                  <a:cs typeface="+mn-cs"/>
                </a:rPr>
                <a:t>Model Improvement and Optimization</a:t>
              </a:r>
              <a:endParaRPr kumimoji="0" lang="zh-CN" altLang="en-US" sz="14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77" name="组合 76">
            <a:extLst>
              <a:ext uri="{FF2B5EF4-FFF2-40B4-BE49-F238E27FC236}">
                <a16:creationId xmlns:a16="http://schemas.microsoft.com/office/drawing/2014/main" id="{C6342690-3030-4A49-8823-DC12F8D119B1}"/>
              </a:ext>
            </a:extLst>
          </p:cNvPr>
          <p:cNvGrpSpPr/>
          <p:nvPr/>
        </p:nvGrpSpPr>
        <p:grpSpPr>
          <a:xfrm>
            <a:off x="5009158" y="5804811"/>
            <a:ext cx="5906973" cy="721736"/>
            <a:chOff x="5009158" y="380999"/>
            <a:chExt cx="5906973" cy="721736"/>
          </a:xfrm>
        </p:grpSpPr>
        <p:sp>
          <p:nvSpPr>
            <p:cNvPr id="78" name="椭圆 77">
              <a:extLst>
                <a:ext uri="{FF2B5EF4-FFF2-40B4-BE49-F238E27FC236}">
                  <a16:creationId xmlns:a16="http://schemas.microsoft.com/office/drawing/2014/main" id="{22D5803E-4C0F-4F9A-B278-6B064AFFF87D}"/>
                </a:ext>
              </a:extLst>
            </p:cNvPr>
            <p:cNvSpPr/>
            <p:nvPr/>
          </p:nvSpPr>
          <p:spPr>
            <a:xfrm>
              <a:off x="5009158" y="472439"/>
              <a:ext cx="576529" cy="57652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8</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9" name="文本框 78">
              <a:extLst>
                <a:ext uri="{FF2B5EF4-FFF2-40B4-BE49-F238E27FC236}">
                  <a16:creationId xmlns:a16="http://schemas.microsoft.com/office/drawing/2014/main" id="{1EDCD5A7-5E8F-47CF-864B-717419B8C5BA}"/>
                </a:ext>
              </a:extLst>
            </p:cNvPr>
            <p:cNvSpPr txBox="1"/>
            <p:nvPr/>
          </p:nvSpPr>
          <p:spPr>
            <a:xfrm>
              <a:off x="5720565" y="380999"/>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总结</a:t>
              </a: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400" b="1" dirty="0">
                  <a:solidFill>
                    <a:srgbClr val="002060"/>
                  </a:solidFill>
                  <a:latin typeface="微软雅黑"/>
                  <a:ea typeface="微软雅黑"/>
                </a:rPr>
                <a:t>Conclusion</a:t>
              </a:r>
              <a:endParaRPr kumimoji="0" lang="zh-CN" altLang="en-US" sz="1400" b="1" u="none" strike="noStrike" kern="1200" cap="none" spc="0" normalizeH="0" baseline="0" noProof="0" dirty="0">
                <a:ln>
                  <a:noFill/>
                </a:ln>
                <a:solidFill>
                  <a:srgbClr val="002060"/>
                </a:solidFill>
                <a:effectLst/>
                <a:uLnTx/>
                <a:uFillTx/>
                <a:latin typeface="微软雅黑"/>
                <a:ea typeface="微软雅黑"/>
                <a:cs typeface="+mn-cs"/>
              </a:endParaRPr>
            </a:p>
          </p:txBody>
        </p:sp>
      </p:grpSp>
    </p:spTree>
    <p:extLst>
      <p:ext uri="{BB962C8B-B14F-4D97-AF65-F5344CB8AC3E}">
        <p14:creationId xmlns:p14="http://schemas.microsoft.com/office/powerpoint/2010/main" val="227114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模型训练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Model Training</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4481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5</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模型训练与评估</a:t>
            </a:r>
          </a:p>
        </p:txBody>
      </p:sp>
      <p:pic>
        <p:nvPicPr>
          <p:cNvPr id="5" name="图片 4">
            <a:extLst>
              <a:ext uri="{FF2B5EF4-FFF2-40B4-BE49-F238E27FC236}">
                <a16:creationId xmlns:a16="http://schemas.microsoft.com/office/drawing/2014/main" id="{1F5F1482-0861-45CD-A603-23A198CB8A1F}"/>
              </a:ext>
            </a:extLst>
          </p:cNvPr>
          <p:cNvPicPr/>
          <p:nvPr/>
        </p:nvPicPr>
        <p:blipFill>
          <a:blip r:embed="rId3"/>
          <a:stretch>
            <a:fillRect/>
          </a:stretch>
        </p:blipFill>
        <p:spPr>
          <a:xfrm>
            <a:off x="1318955" y="3040494"/>
            <a:ext cx="9554092" cy="3348690"/>
          </a:xfrm>
          <a:prstGeom prst="rect">
            <a:avLst/>
          </a:prstGeom>
        </p:spPr>
      </p:pic>
      <p:sp>
        <p:nvSpPr>
          <p:cNvPr id="6" name="文本框 5">
            <a:extLst>
              <a:ext uri="{FF2B5EF4-FFF2-40B4-BE49-F238E27FC236}">
                <a16:creationId xmlns:a16="http://schemas.microsoft.com/office/drawing/2014/main" id="{2F929CA6-8C83-42B4-8460-1A8FBA48A086}"/>
              </a:ext>
            </a:extLst>
          </p:cNvPr>
          <p:cNvSpPr txBox="1"/>
          <p:nvPr/>
        </p:nvSpPr>
        <p:spPr>
          <a:xfrm>
            <a:off x="666752" y="1665839"/>
            <a:ext cx="10858498" cy="115685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我们使用优惠券核销预测的平均</a:t>
            </a:r>
            <a:r>
              <a:rPr lang="en-US" altLang="zh-CN" sz="1600" dirty="0">
                <a:solidFill>
                  <a:prstClr val="black"/>
                </a:solidFill>
                <a:latin typeface="微软雅黑" panose="020B0503020204020204" pitchFamily="34" charset="-122"/>
                <a:ea typeface="微软雅黑" panose="020B0503020204020204" pitchFamily="34" charset="-122"/>
              </a:rPr>
              <a:t>AUC</a:t>
            </a:r>
            <a:r>
              <a:rPr lang="zh-CN" altLang="en-US" sz="1600" dirty="0">
                <a:solidFill>
                  <a:prstClr val="black"/>
                </a:solidFill>
                <a:latin typeface="微软雅黑" panose="020B0503020204020204" pitchFamily="34" charset="-122"/>
                <a:ea typeface="微软雅黑" panose="020B0503020204020204" pitchFamily="34" charset="-122"/>
              </a:rPr>
              <a:t>作为评价标准，即对每个优惠券</a:t>
            </a:r>
            <a:r>
              <a:rPr lang="en-US" altLang="zh-CN" sz="1600" dirty="0">
                <a:solidFill>
                  <a:prstClr val="black"/>
                </a:solidFill>
                <a:latin typeface="微软雅黑" panose="020B0503020204020204" pitchFamily="34" charset="-122"/>
                <a:ea typeface="微软雅黑" panose="020B0503020204020204" pitchFamily="34" charset="-122"/>
              </a:rPr>
              <a:t>id</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err="1">
                <a:solidFill>
                  <a:prstClr val="black"/>
                </a:solidFill>
                <a:latin typeface="微软雅黑" panose="020B0503020204020204" pitchFamily="34" charset="-122"/>
                <a:ea typeface="微软雅黑" panose="020B0503020204020204" pitchFamily="34" charset="-122"/>
              </a:rPr>
              <a:t>coupon_id</a:t>
            </a:r>
            <a:r>
              <a:rPr lang="zh-CN" altLang="en-US" sz="1600" dirty="0">
                <a:solidFill>
                  <a:prstClr val="black"/>
                </a:solidFill>
                <a:latin typeface="微软雅黑" panose="020B0503020204020204" pitchFamily="34" charset="-122"/>
                <a:ea typeface="微软雅黑" panose="020B0503020204020204" pitchFamily="34" charset="-122"/>
              </a:rPr>
              <a:t>）单独计算核销预测的</a:t>
            </a:r>
            <a:r>
              <a:rPr lang="en-US" altLang="zh-CN" sz="1600" dirty="0">
                <a:solidFill>
                  <a:prstClr val="black"/>
                </a:solidFill>
                <a:latin typeface="微软雅黑" panose="020B0503020204020204" pitchFamily="34" charset="-122"/>
                <a:ea typeface="微软雅黑" panose="020B0503020204020204" pitchFamily="34" charset="-122"/>
              </a:rPr>
              <a:t>AUC</a:t>
            </a:r>
            <a:r>
              <a:rPr lang="zh-CN" altLang="en-US" sz="1600" dirty="0">
                <a:solidFill>
                  <a:prstClr val="black"/>
                </a:solidFill>
                <a:latin typeface="微软雅黑" panose="020B0503020204020204" pitchFamily="34" charset="-122"/>
                <a:ea typeface="微软雅黑" panose="020B0503020204020204" pitchFamily="34" charset="-122"/>
              </a:rPr>
              <a:t>值，再对所有优惠券的</a:t>
            </a:r>
            <a:r>
              <a:rPr lang="en-US" altLang="zh-CN" sz="1600" dirty="0">
                <a:solidFill>
                  <a:prstClr val="black"/>
                </a:solidFill>
                <a:latin typeface="微软雅黑" panose="020B0503020204020204" pitchFamily="34" charset="-122"/>
                <a:ea typeface="微软雅黑" panose="020B0503020204020204" pitchFamily="34" charset="-122"/>
              </a:rPr>
              <a:t>AUC</a:t>
            </a:r>
            <a:r>
              <a:rPr lang="zh-CN" altLang="en-US" sz="1600" dirty="0">
                <a:solidFill>
                  <a:prstClr val="black"/>
                </a:solidFill>
                <a:latin typeface="微软雅黑" panose="020B0503020204020204" pitchFamily="34" charset="-122"/>
                <a:ea typeface="微软雅黑" panose="020B0503020204020204" pitchFamily="34" charset="-122"/>
              </a:rPr>
              <a:t>值求平均作为最终的评价标准。因此，不能直接在验证集上使用</a:t>
            </a:r>
            <a:r>
              <a:rPr lang="en-US" altLang="zh-CN" sz="1600" dirty="0" err="1">
                <a:solidFill>
                  <a:prstClr val="black"/>
                </a:solidFill>
                <a:latin typeface="微软雅黑" panose="020B0503020204020204" pitchFamily="34" charset="-122"/>
                <a:ea typeface="微软雅黑" panose="020B0503020204020204" pitchFamily="34" charset="-122"/>
              </a:rPr>
              <a:t>sklearn.metrics.roc_auc_score</a:t>
            </a:r>
            <a:r>
              <a:rPr lang="zh-CN" altLang="en-US" sz="1600" dirty="0">
                <a:solidFill>
                  <a:prstClr val="black"/>
                </a:solidFill>
                <a:latin typeface="微软雅黑" panose="020B0503020204020204" pitchFamily="34" charset="-122"/>
                <a:ea typeface="微软雅黑" panose="020B0503020204020204" pitchFamily="34" charset="-122"/>
              </a:rPr>
              <a:t>，而要重新编写验证函数。</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38995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模型训练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Model Training</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32175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5</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不同算法模型性能对比</a:t>
            </a:r>
          </a:p>
        </p:txBody>
      </p:sp>
      <p:graphicFrame>
        <p:nvGraphicFramePr>
          <p:cNvPr id="4" name="表格 3">
            <a:extLst>
              <a:ext uri="{FF2B5EF4-FFF2-40B4-BE49-F238E27FC236}">
                <a16:creationId xmlns:a16="http://schemas.microsoft.com/office/drawing/2014/main" id="{3AB7F56F-E109-43AF-9B3E-64940726063D}"/>
              </a:ext>
            </a:extLst>
          </p:cNvPr>
          <p:cNvGraphicFramePr>
            <a:graphicFrameLocks noGrp="1"/>
          </p:cNvGraphicFramePr>
          <p:nvPr>
            <p:extLst>
              <p:ext uri="{D42A27DB-BD31-4B8C-83A1-F6EECF244321}">
                <p14:modId xmlns:p14="http://schemas.microsoft.com/office/powerpoint/2010/main" val="2622770870"/>
              </p:ext>
            </p:extLst>
          </p:nvPr>
        </p:nvGraphicFramePr>
        <p:xfrm>
          <a:off x="666751" y="1677366"/>
          <a:ext cx="6581947" cy="5042754"/>
        </p:xfrm>
        <a:graphic>
          <a:graphicData uri="http://schemas.openxmlformats.org/drawingml/2006/table">
            <a:tbl>
              <a:tblPr firstRow="1" firstCol="1" bandRow="1">
                <a:tableStyleId>{7DF18680-E054-41AD-8BC1-D1AEF772440D}</a:tableStyleId>
              </a:tblPr>
              <a:tblGrid>
                <a:gridCol w="1182486">
                  <a:extLst>
                    <a:ext uri="{9D8B030D-6E8A-4147-A177-3AD203B41FA5}">
                      <a16:colId xmlns:a16="http://schemas.microsoft.com/office/drawing/2014/main" val="133407700"/>
                    </a:ext>
                  </a:extLst>
                </a:gridCol>
                <a:gridCol w="2107788">
                  <a:extLst>
                    <a:ext uri="{9D8B030D-6E8A-4147-A177-3AD203B41FA5}">
                      <a16:colId xmlns:a16="http://schemas.microsoft.com/office/drawing/2014/main" val="3391933300"/>
                    </a:ext>
                  </a:extLst>
                </a:gridCol>
                <a:gridCol w="1645138">
                  <a:extLst>
                    <a:ext uri="{9D8B030D-6E8A-4147-A177-3AD203B41FA5}">
                      <a16:colId xmlns:a16="http://schemas.microsoft.com/office/drawing/2014/main" val="3246091715"/>
                    </a:ext>
                  </a:extLst>
                </a:gridCol>
                <a:gridCol w="1646535">
                  <a:extLst>
                    <a:ext uri="{9D8B030D-6E8A-4147-A177-3AD203B41FA5}">
                      <a16:colId xmlns:a16="http://schemas.microsoft.com/office/drawing/2014/main" val="1370784979"/>
                    </a:ext>
                  </a:extLst>
                </a:gridCol>
              </a:tblGrid>
              <a:tr h="329994">
                <a:tc>
                  <a:txBody>
                    <a:bodyPr/>
                    <a:lstStyle/>
                    <a:p>
                      <a:pPr algn="ctr"/>
                      <a:r>
                        <a:rPr lang="zh-CN" sz="1400" kern="100">
                          <a:effectLst/>
                        </a:rPr>
                        <a:t>特征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模型</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a:effectLst/>
                        </a:rPr>
                        <a:t>总体</a:t>
                      </a:r>
                      <a:r>
                        <a:rPr lang="en-US" sz="1400" kern="100">
                          <a:effectLst/>
                        </a:rPr>
                        <a:t>AUC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Coupon AUC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7567722"/>
                  </a:ext>
                </a:extLst>
              </a:tr>
              <a:tr h="261820">
                <a:tc>
                  <a:txBody>
                    <a:bodyPr/>
                    <a:lstStyle/>
                    <a:p>
                      <a:pPr algn="ctr"/>
                      <a:r>
                        <a:rPr lang="en-US" sz="1400" b="0" kern="100" dirty="0">
                          <a:effectLst/>
                        </a:rPr>
                        <a:t>f1</a:t>
                      </a:r>
                      <a:endParaRPr 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rowSpan="3">
                  <a:txBody>
                    <a:bodyPr/>
                    <a:lstStyle/>
                    <a:p>
                      <a:pPr algn="ctr"/>
                      <a:r>
                        <a:rPr lang="zh-CN" sz="1400" kern="100">
                          <a:effectLst/>
                        </a:rPr>
                        <a:t>逻辑回归</a:t>
                      </a:r>
                      <a:r>
                        <a:rPr lang="en-US" sz="1400" kern="100">
                          <a:effectLst/>
                        </a:rPr>
                        <a:t>LR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0.6723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0.5381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8052601"/>
                  </a:ext>
                </a:extLst>
              </a:tr>
              <a:tr h="261820">
                <a:tc>
                  <a:txBody>
                    <a:bodyPr/>
                    <a:lstStyle/>
                    <a:p>
                      <a:pPr algn="ctr"/>
                      <a:r>
                        <a:rPr lang="en-US" sz="1400" b="0" kern="100" dirty="0">
                          <a:effectLst/>
                        </a:rPr>
                        <a:t>sf2</a:t>
                      </a:r>
                      <a:endParaRPr 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0.7590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0.6020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1302875"/>
                  </a:ext>
                </a:extLst>
              </a:tr>
              <a:tr h="261820">
                <a:tc>
                  <a:txBody>
                    <a:bodyPr/>
                    <a:lstStyle/>
                    <a:p>
                      <a:pPr algn="ctr"/>
                      <a:r>
                        <a:rPr lang="en-US" sz="1400" b="0" kern="100">
                          <a:effectLst/>
                        </a:rPr>
                        <a:t>sf3</a:t>
                      </a:r>
                      <a:endParaRPr lang="zh-CN" sz="1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0.8095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0.7279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4279343"/>
                  </a:ext>
                </a:extLst>
              </a:tr>
              <a:tr h="261820">
                <a:tc>
                  <a:txBody>
                    <a:bodyPr/>
                    <a:lstStyle/>
                    <a:p>
                      <a:pPr algn="ctr"/>
                      <a:r>
                        <a:rPr lang="en-US" sz="1400" b="0" kern="100">
                          <a:effectLst/>
                        </a:rPr>
                        <a:t>f1</a:t>
                      </a:r>
                      <a:endParaRPr lang="zh-CN" sz="1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rowSpan="3">
                  <a:txBody>
                    <a:bodyPr/>
                    <a:lstStyle/>
                    <a:p>
                      <a:pPr algn="ctr"/>
                      <a:r>
                        <a:rPr lang="zh-CN" sz="1400" kern="100">
                          <a:effectLst/>
                        </a:rPr>
                        <a:t>朴素贝叶斯</a:t>
                      </a:r>
                      <a:r>
                        <a:rPr lang="en-US" sz="1400" kern="100">
                          <a:effectLst/>
                        </a:rPr>
                        <a:t>NB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0.6671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effectLst/>
                        </a:rPr>
                        <a:t>0.5381</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87980675"/>
                  </a:ext>
                </a:extLst>
              </a:tr>
              <a:tr h="261820">
                <a:tc>
                  <a:txBody>
                    <a:bodyPr/>
                    <a:lstStyle/>
                    <a:p>
                      <a:pPr algn="ctr"/>
                      <a:r>
                        <a:rPr lang="en-US" sz="1400" b="0" kern="100" dirty="0">
                          <a:effectLst/>
                        </a:rPr>
                        <a:t>sf2</a:t>
                      </a:r>
                      <a:endParaRPr 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0.7342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0.6061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43280574"/>
                  </a:ext>
                </a:extLst>
              </a:tr>
              <a:tr h="261820">
                <a:tc>
                  <a:txBody>
                    <a:bodyPr/>
                    <a:lstStyle/>
                    <a:p>
                      <a:pPr algn="ctr"/>
                      <a:r>
                        <a:rPr lang="en-US" sz="1400" b="0" kern="100">
                          <a:effectLst/>
                        </a:rPr>
                        <a:t>sf3</a:t>
                      </a:r>
                      <a:endParaRPr lang="zh-CN" sz="1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0.7813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0.7119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4866283"/>
                  </a:ext>
                </a:extLst>
              </a:tr>
              <a:tr h="261820">
                <a:tc>
                  <a:txBody>
                    <a:bodyPr/>
                    <a:lstStyle/>
                    <a:p>
                      <a:pPr algn="ctr"/>
                      <a:r>
                        <a:rPr lang="en-US" sz="1400" b="0" kern="100">
                          <a:effectLst/>
                        </a:rPr>
                        <a:t>f1</a:t>
                      </a:r>
                      <a:endParaRPr lang="zh-CN" sz="1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rowSpan="3">
                  <a:txBody>
                    <a:bodyPr/>
                    <a:lstStyle/>
                    <a:p>
                      <a:pPr algn="ctr"/>
                      <a:r>
                        <a:rPr lang="zh-CN" sz="1400" kern="100">
                          <a:effectLst/>
                        </a:rPr>
                        <a:t>决策树</a:t>
                      </a:r>
                      <a:r>
                        <a:rPr lang="en-US" sz="1400" kern="100">
                          <a:effectLst/>
                        </a:rPr>
                        <a:t>DT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0.6482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0.5303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63014520"/>
                  </a:ext>
                </a:extLst>
              </a:tr>
              <a:tr h="261820">
                <a:tc>
                  <a:txBody>
                    <a:bodyPr/>
                    <a:lstStyle/>
                    <a:p>
                      <a:pPr algn="ctr"/>
                      <a:r>
                        <a:rPr lang="en-US" sz="1400" b="0" kern="100" dirty="0">
                          <a:effectLst/>
                        </a:rPr>
                        <a:t>sf2</a:t>
                      </a:r>
                      <a:endParaRPr 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0.5281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0.5209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2757809"/>
                  </a:ext>
                </a:extLst>
              </a:tr>
              <a:tr h="261820">
                <a:tc>
                  <a:txBody>
                    <a:bodyPr/>
                    <a:lstStyle/>
                    <a:p>
                      <a:pPr algn="ctr"/>
                      <a:r>
                        <a:rPr lang="en-US" sz="1400" b="0" kern="100">
                          <a:effectLst/>
                        </a:rPr>
                        <a:t>sf3</a:t>
                      </a:r>
                      <a:endParaRPr lang="zh-CN" sz="1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0.5768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0.5708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9087032"/>
                  </a:ext>
                </a:extLst>
              </a:tr>
              <a:tr h="261820">
                <a:tc>
                  <a:txBody>
                    <a:bodyPr/>
                    <a:lstStyle/>
                    <a:p>
                      <a:pPr algn="ctr"/>
                      <a:r>
                        <a:rPr lang="en-US" sz="1400" b="0" kern="100">
                          <a:effectLst/>
                        </a:rPr>
                        <a:t>f1</a:t>
                      </a:r>
                      <a:endParaRPr lang="zh-CN" sz="1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rowSpan="3">
                  <a:txBody>
                    <a:bodyPr/>
                    <a:lstStyle/>
                    <a:p>
                      <a:pPr algn="ctr"/>
                      <a:r>
                        <a:rPr lang="zh-CN" sz="1400" kern="100">
                          <a:effectLst/>
                        </a:rPr>
                        <a:t>随机森林</a:t>
                      </a:r>
                      <a:r>
                        <a:rPr lang="en-US" sz="1400" kern="100">
                          <a:effectLst/>
                        </a:rPr>
                        <a:t>RF</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0.6481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effectLst/>
                        </a:rPr>
                        <a:t>0.5300</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14285794"/>
                  </a:ext>
                </a:extLst>
              </a:tr>
              <a:tr h="261820">
                <a:tc>
                  <a:txBody>
                    <a:bodyPr/>
                    <a:lstStyle/>
                    <a:p>
                      <a:pPr algn="ctr"/>
                      <a:r>
                        <a:rPr lang="en-US" sz="1400" b="0" kern="100" dirty="0">
                          <a:effectLst/>
                        </a:rPr>
                        <a:t>sf2</a:t>
                      </a:r>
                      <a:endParaRPr 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0.6870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0.5657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50788826"/>
                  </a:ext>
                </a:extLst>
              </a:tr>
              <a:tr h="261820">
                <a:tc>
                  <a:txBody>
                    <a:bodyPr/>
                    <a:lstStyle/>
                    <a:p>
                      <a:pPr algn="ctr"/>
                      <a:r>
                        <a:rPr lang="en-US" sz="1400" b="0" kern="100">
                          <a:effectLst/>
                        </a:rPr>
                        <a:t>sf3</a:t>
                      </a:r>
                      <a:endParaRPr lang="zh-CN" sz="1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0.7725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0.7078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57456352"/>
                  </a:ext>
                </a:extLst>
              </a:tr>
              <a:tr h="261820">
                <a:tc>
                  <a:txBody>
                    <a:bodyPr/>
                    <a:lstStyle/>
                    <a:p>
                      <a:pPr algn="ctr"/>
                      <a:r>
                        <a:rPr lang="en-US" sz="1400" b="0" kern="100">
                          <a:effectLst/>
                        </a:rPr>
                        <a:t>f1</a:t>
                      </a:r>
                      <a:endParaRPr lang="zh-CN" sz="1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rowSpan="3">
                  <a:txBody>
                    <a:bodyPr/>
                    <a:lstStyle/>
                    <a:p>
                      <a:pPr algn="ctr"/>
                      <a:r>
                        <a:rPr lang="en-US" sz="1400" kern="100">
                          <a:effectLst/>
                        </a:rPr>
                        <a:t>LightGBM LGB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0.6534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0.5328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1895030"/>
                  </a:ext>
                </a:extLst>
              </a:tr>
              <a:tr h="261820">
                <a:tc>
                  <a:txBody>
                    <a:bodyPr/>
                    <a:lstStyle/>
                    <a:p>
                      <a:pPr algn="ctr"/>
                      <a:r>
                        <a:rPr lang="en-US" sz="1400" b="0" kern="100" dirty="0">
                          <a:effectLst/>
                        </a:rPr>
                        <a:t>sf2</a:t>
                      </a:r>
                      <a:endParaRPr 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0.7741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0.5985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941547"/>
                  </a:ext>
                </a:extLst>
              </a:tr>
              <a:tr h="261820">
                <a:tc>
                  <a:txBody>
                    <a:bodyPr/>
                    <a:lstStyle/>
                    <a:p>
                      <a:pPr algn="ctr"/>
                      <a:r>
                        <a:rPr lang="en-US" sz="1400" b="0" kern="100">
                          <a:effectLst/>
                        </a:rPr>
                        <a:t>sf3</a:t>
                      </a:r>
                      <a:endParaRPr lang="zh-CN" sz="1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0.8285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0.7374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89573392"/>
                  </a:ext>
                </a:extLst>
              </a:tr>
              <a:tr h="261820">
                <a:tc>
                  <a:txBody>
                    <a:bodyPr/>
                    <a:lstStyle/>
                    <a:p>
                      <a:pPr algn="ctr"/>
                      <a:r>
                        <a:rPr lang="en-US" sz="1400" b="0" kern="100">
                          <a:effectLst/>
                        </a:rPr>
                        <a:t>f1</a:t>
                      </a:r>
                      <a:endParaRPr lang="zh-CN" sz="1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rowSpan="3">
                  <a:txBody>
                    <a:bodyPr/>
                    <a:lstStyle/>
                    <a:p>
                      <a:pPr algn="ctr"/>
                      <a:r>
                        <a:rPr lang="en-US" sz="1400" kern="100" dirty="0" err="1">
                          <a:effectLst/>
                        </a:rPr>
                        <a:t>XGBoost</a:t>
                      </a:r>
                      <a:r>
                        <a:rPr lang="en-US" sz="1400" kern="100" dirty="0">
                          <a:effectLst/>
                        </a:rPr>
                        <a:t> XGB</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0.6535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0.5313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8153294"/>
                  </a:ext>
                </a:extLst>
              </a:tr>
              <a:tr h="261820">
                <a:tc>
                  <a:txBody>
                    <a:bodyPr/>
                    <a:lstStyle/>
                    <a:p>
                      <a:pPr algn="ctr"/>
                      <a:r>
                        <a:rPr lang="en-US" sz="1400" b="0" kern="100">
                          <a:effectLst/>
                        </a:rPr>
                        <a:t>sf2</a:t>
                      </a:r>
                      <a:endParaRPr lang="zh-CN" sz="1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0.7277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0.5847</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98401761"/>
                  </a:ext>
                </a:extLst>
              </a:tr>
              <a:tr h="261820">
                <a:tc>
                  <a:txBody>
                    <a:bodyPr/>
                    <a:lstStyle/>
                    <a:p>
                      <a:pPr algn="ctr"/>
                      <a:r>
                        <a:rPr lang="en-US" sz="1400" b="0" kern="100" dirty="0">
                          <a:effectLst/>
                        </a:rPr>
                        <a:t>sf3</a:t>
                      </a:r>
                      <a:endParaRPr lang="zh-CN" sz="1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ctr"/>
                      <a:r>
                        <a:rPr lang="en-US" sz="1400" kern="100">
                          <a:effectLst/>
                        </a:rPr>
                        <a:t>0.8049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effectLst/>
                        </a:rPr>
                        <a:t>0.7278</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80830207"/>
                  </a:ext>
                </a:extLst>
              </a:tr>
            </a:tbl>
          </a:graphicData>
        </a:graphic>
      </p:graphicFrame>
      <p:pic>
        <p:nvPicPr>
          <p:cNvPr id="8" name="图片 7">
            <a:extLst>
              <a:ext uri="{FF2B5EF4-FFF2-40B4-BE49-F238E27FC236}">
                <a16:creationId xmlns:a16="http://schemas.microsoft.com/office/drawing/2014/main" id="{7E2BE319-C5A9-4634-8041-0B9162286588}"/>
              </a:ext>
            </a:extLst>
          </p:cNvPr>
          <p:cNvPicPr/>
          <p:nvPr/>
        </p:nvPicPr>
        <p:blipFill>
          <a:blip r:embed="rId4"/>
          <a:stretch>
            <a:fillRect/>
          </a:stretch>
        </p:blipFill>
        <p:spPr>
          <a:xfrm>
            <a:off x="7532483" y="1322366"/>
            <a:ext cx="1913258" cy="1535685"/>
          </a:xfrm>
          <a:prstGeom prst="rect">
            <a:avLst/>
          </a:prstGeom>
        </p:spPr>
      </p:pic>
      <p:pic>
        <p:nvPicPr>
          <p:cNvPr id="9" name="图片 8">
            <a:extLst>
              <a:ext uri="{FF2B5EF4-FFF2-40B4-BE49-F238E27FC236}">
                <a16:creationId xmlns:a16="http://schemas.microsoft.com/office/drawing/2014/main" id="{76CC1A36-9CDB-4150-B03F-0CB02B770F4F}"/>
              </a:ext>
            </a:extLst>
          </p:cNvPr>
          <p:cNvPicPr/>
          <p:nvPr/>
        </p:nvPicPr>
        <p:blipFill>
          <a:blip r:embed="rId5"/>
          <a:stretch>
            <a:fillRect/>
          </a:stretch>
        </p:blipFill>
        <p:spPr>
          <a:xfrm>
            <a:off x="9611991" y="1322366"/>
            <a:ext cx="1913258" cy="1535685"/>
          </a:xfrm>
          <a:prstGeom prst="rect">
            <a:avLst/>
          </a:prstGeom>
        </p:spPr>
      </p:pic>
      <p:pic>
        <p:nvPicPr>
          <p:cNvPr id="10" name="图片 9">
            <a:extLst>
              <a:ext uri="{FF2B5EF4-FFF2-40B4-BE49-F238E27FC236}">
                <a16:creationId xmlns:a16="http://schemas.microsoft.com/office/drawing/2014/main" id="{4906CA0B-DD8F-4508-AC69-2953E46C0888}"/>
              </a:ext>
            </a:extLst>
          </p:cNvPr>
          <p:cNvPicPr/>
          <p:nvPr/>
        </p:nvPicPr>
        <p:blipFill>
          <a:blip r:embed="rId6"/>
          <a:stretch>
            <a:fillRect/>
          </a:stretch>
        </p:blipFill>
        <p:spPr>
          <a:xfrm>
            <a:off x="7532483" y="3131150"/>
            <a:ext cx="1913258" cy="1535685"/>
          </a:xfrm>
          <a:prstGeom prst="rect">
            <a:avLst/>
          </a:prstGeom>
        </p:spPr>
      </p:pic>
      <p:pic>
        <p:nvPicPr>
          <p:cNvPr id="11" name="图片 10">
            <a:extLst>
              <a:ext uri="{FF2B5EF4-FFF2-40B4-BE49-F238E27FC236}">
                <a16:creationId xmlns:a16="http://schemas.microsoft.com/office/drawing/2014/main" id="{0DFFD7D2-E141-4D9A-8797-94537821C237}"/>
              </a:ext>
            </a:extLst>
          </p:cNvPr>
          <p:cNvPicPr/>
          <p:nvPr/>
        </p:nvPicPr>
        <p:blipFill>
          <a:blip r:embed="rId7"/>
          <a:stretch>
            <a:fillRect/>
          </a:stretch>
        </p:blipFill>
        <p:spPr>
          <a:xfrm>
            <a:off x="9611991" y="3131150"/>
            <a:ext cx="1913258" cy="1535685"/>
          </a:xfrm>
          <a:prstGeom prst="rect">
            <a:avLst/>
          </a:prstGeom>
        </p:spPr>
      </p:pic>
      <p:pic>
        <p:nvPicPr>
          <p:cNvPr id="12" name="图片 11">
            <a:extLst>
              <a:ext uri="{FF2B5EF4-FFF2-40B4-BE49-F238E27FC236}">
                <a16:creationId xmlns:a16="http://schemas.microsoft.com/office/drawing/2014/main" id="{19352F99-2B9F-4B4F-8B8B-1AFB34A3A496}"/>
              </a:ext>
            </a:extLst>
          </p:cNvPr>
          <p:cNvPicPr/>
          <p:nvPr/>
        </p:nvPicPr>
        <p:blipFill>
          <a:blip r:embed="rId8"/>
          <a:stretch>
            <a:fillRect/>
          </a:stretch>
        </p:blipFill>
        <p:spPr>
          <a:xfrm>
            <a:off x="7532483" y="4939934"/>
            <a:ext cx="1913258" cy="1535685"/>
          </a:xfrm>
          <a:prstGeom prst="rect">
            <a:avLst/>
          </a:prstGeom>
        </p:spPr>
      </p:pic>
      <p:pic>
        <p:nvPicPr>
          <p:cNvPr id="13" name="图片 12">
            <a:extLst>
              <a:ext uri="{FF2B5EF4-FFF2-40B4-BE49-F238E27FC236}">
                <a16:creationId xmlns:a16="http://schemas.microsoft.com/office/drawing/2014/main" id="{E941EC30-7147-4E30-BAA2-473381ECDF99}"/>
              </a:ext>
            </a:extLst>
          </p:cNvPr>
          <p:cNvPicPr/>
          <p:nvPr/>
        </p:nvPicPr>
        <p:blipFill>
          <a:blip r:embed="rId9"/>
          <a:stretch>
            <a:fillRect/>
          </a:stretch>
        </p:blipFill>
        <p:spPr>
          <a:xfrm>
            <a:off x="9611991" y="4939934"/>
            <a:ext cx="1913258" cy="1535685"/>
          </a:xfrm>
          <a:prstGeom prst="rect">
            <a:avLst/>
          </a:prstGeom>
        </p:spPr>
      </p:pic>
      <p:sp>
        <p:nvSpPr>
          <p:cNvPr id="16" name="文本框 15">
            <a:extLst>
              <a:ext uri="{FF2B5EF4-FFF2-40B4-BE49-F238E27FC236}">
                <a16:creationId xmlns:a16="http://schemas.microsoft.com/office/drawing/2014/main" id="{F8D49F0A-80A6-4053-91FA-99AFFC690A11}"/>
              </a:ext>
            </a:extLst>
          </p:cNvPr>
          <p:cNvSpPr txBox="1"/>
          <p:nvPr/>
        </p:nvSpPr>
        <p:spPr>
          <a:xfrm>
            <a:off x="7819510" y="2840609"/>
            <a:ext cx="162623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prstClr val="black"/>
                </a:solidFill>
                <a:latin typeface="微软雅黑" panose="020B0503020204020204" pitchFamily="34" charset="-122"/>
                <a:ea typeface="微软雅黑" panose="020B0503020204020204" pitchFamily="34" charset="-122"/>
              </a:rPr>
              <a:t>模型性能（逻辑回归）</a:t>
            </a:r>
            <a:endParaRPr kumimoji="0" lang="zh-CN" altLang="en-US" sz="105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35525218-C576-47D7-A266-DCB0AE34A480}"/>
              </a:ext>
            </a:extLst>
          </p:cNvPr>
          <p:cNvSpPr txBox="1"/>
          <p:nvPr/>
        </p:nvSpPr>
        <p:spPr>
          <a:xfrm>
            <a:off x="9899017" y="2840609"/>
            <a:ext cx="162623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prstClr val="black"/>
                </a:solidFill>
                <a:latin typeface="微软雅黑" panose="020B0503020204020204" pitchFamily="34" charset="-122"/>
                <a:ea typeface="微软雅黑" panose="020B0503020204020204" pitchFamily="34" charset="-122"/>
              </a:rPr>
              <a:t>模型性能（朴素贝叶斯）</a:t>
            </a:r>
            <a:endParaRPr kumimoji="0" lang="zh-CN" altLang="en-US" sz="105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7C3BE5E8-4783-4E20-9CFF-E0763452B351}"/>
              </a:ext>
            </a:extLst>
          </p:cNvPr>
          <p:cNvSpPr txBox="1"/>
          <p:nvPr/>
        </p:nvSpPr>
        <p:spPr>
          <a:xfrm>
            <a:off x="7819510" y="4649726"/>
            <a:ext cx="162623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prstClr val="black"/>
                </a:solidFill>
                <a:latin typeface="微软雅黑" panose="020B0503020204020204" pitchFamily="34" charset="-122"/>
                <a:ea typeface="微软雅黑" panose="020B0503020204020204" pitchFamily="34" charset="-122"/>
              </a:rPr>
              <a:t>模型性能（决策树）</a:t>
            </a:r>
            <a:endParaRPr kumimoji="0" lang="zh-CN" altLang="en-US" sz="105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B6E637DB-EA7A-4D16-BEAA-39916AB40012}"/>
              </a:ext>
            </a:extLst>
          </p:cNvPr>
          <p:cNvSpPr txBox="1"/>
          <p:nvPr/>
        </p:nvSpPr>
        <p:spPr>
          <a:xfrm>
            <a:off x="9899017" y="4649726"/>
            <a:ext cx="162623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prstClr val="black"/>
                </a:solidFill>
                <a:latin typeface="微软雅黑" panose="020B0503020204020204" pitchFamily="34" charset="-122"/>
                <a:ea typeface="微软雅黑" panose="020B0503020204020204" pitchFamily="34" charset="-122"/>
              </a:rPr>
              <a:t>模型性能（随机森林）</a:t>
            </a:r>
            <a:endParaRPr kumimoji="0" lang="zh-CN" altLang="en-US" sz="105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D1DECA73-5DC5-4606-BB01-185709AC2780}"/>
              </a:ext>
            </a:extLst>
          </p:cNvPr>
          <p:cNvSpPr txBox="1"/>
          <p:nvPr/>
        </p:nvSpPr>
        <p:spPr>
          <a:xfrm>
            <a:off x="7819508" y="6458510"/>
            <a:ext cx="162623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prstClr val="black"/>
                </a:solidFill>
                <a:latin typeface="微软雅黑" panose="020B0503020204020204" pitchFamily="34" charset="-122"/>
                <a:ea typeface="微软雅黑" panose="020B0503020204020204" pitchFamily="34" charset="-122"/>
              </a:rPr>
              <a:t>模型性能（</a:t>
            </a:r>
            <a:r>
              <a:rPr lang="en-US" altLang="zh-CN" sz="1050" dirty="0" err="1">
                <a:solidFill>
                  <a:prstClr val="black"/>
                </a:solidFill>
                <a:latin typeface="微软雅黑" panose="020B0503020204020204" pitchFamily="34" charset="-122"/>
                <a:ea typeface="微软雅黑" panose="020B0503020204020204" pitchFamily="34" charset="-122"/>
              </a:rPr>
              <a:t>LightGBM</a:t>
            </a:r>
            <a:r>
              <a:rPr lang="zh-CN" altLang="en-US" sz="1050" dirty="0">
                <a:solidFill>
                  <a:prstClr val="black"/>
                </a:solidFill>
                <a:latin typeface="微软雅黑" panose="020B0503020204020204" pitchFamily="34" charset="-122"/>
                <a:ea typeface="微软雅黑" panose="020B0503020204020204" pitchFamily="34" charset="-122"/>
              </a:rPr>
              <a:t>）</a:t>
            </a:r>
            <a:endParaRPr kumimoji="0" lang="zh-CN" altLang="en-US" sz="105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141AB910-E26B-4638-B1D3-82DF7B2AC46E}"/>
              </a:ext>
            </a:extLst>
          </p:cNvPr>
          <p:cNvSpPr txBox="1"/>
          <p:nvPr/>
        </p:nvSpPr>
        <p:spPr>
          <a:xfrm>
            <a:off x="9899015" y="6458510"/>
            <a:ext cx="162623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a:solidFill>
                  <a:prstClr val="black"/>
                </a:solidFill>
                <a:latin typeface="微软雅黑" panose="020B0503020204020204" pitchFamily="34" charset="-122"/>
                <a:ea typeface="微软雅黑" panose="020B0503020204020204" pitchFamily="34" charset="-122"/>
              </a:rPr>
              <a:t>模型性能（</a:t>
            </a:r>
            <a:r>
              <a:rPr lang="en-US" altLang="zh-CN" sz="1050" dirty="0" err="1">
                <a:solidFill>
                  <a:prstClr val="black"/>
                </a:solidFill>
                <a:latin typeface="微软雅黑" panose="020B0503020204020204" pitchFamily="34" charset="-122"/>
                <a:ea typeface="微软雅黑" panose="020B0503020204020204" pitchFamily="34" charset="-122"/>
              </a:rPr>
              <a:t>XGBoost</a:t>
            </a:r>
            <a:r>
              <a:rPr lang="zh-CN" altLang="en-US" sz="1050" dirty="0">
                <a:solidFill>
                  <a:prstClr val="black"/>
                </a:solidFill>
                <a:latin typeface="微软雅黑" panose="020B0503020204020204" pitchFamily="34" charset="-122"/>
                <a:ea typeface="微软雅黑" panose="020B0503020204020204" pitchFamily="34" charset="-122"/>
              </a:rPr>
              <a:t>）</a:t>
            </a:r>
            <a:endParaRPr kumimoji="0" lang="zh-CN" altLang="en-US" sz="105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61677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模型训练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Model Training</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7045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5</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不同特征效果对比</a:t>
            </a:r>
          </a:p>
        </p:txBody>
      </p:sp>
      <p:sp>
        <p:nvSpPr>
          <p:cNvPr id="6" name="文本框 5">
            <a:extLst>
              <a:ext uri="{FF2B5EF4-FFF2-40B4-BE49-F238E27FC236}">
                <a16:creationId xmlns:a16="http://schemas.microsoft.com/office/drawing/2014/main" id="{2F929CA6-8C83-42B4-8460-1A8FBA48A086}"/>
              </a:ext>
            </a:extLst>
          </p:cNvPr>
          <p:cNvSpPr txBox="1"/>
          <p:nvPr/>
        </p:nvSpPr>
        <p:spPr>
          <a:xfrm>
            <a:off x="666752" y="1626439"/>
            <a:ext cx="10858498" cy="115685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对比上述模型的训练结果可以发现，在同一模型的情况下，采用</a:t>
            </a:r>
            <a:r>
              <a:rPr lang="en-US" altLang="zh-CN" sz="1600" dirty="0">
                <a:solidFill>
                  <a:prstClr val="black"/>
                </a:solidFill>
                <a:latin typeface="微软雅黑" panose="020B0503020204020204" pitchFamily="34" charset="-122"/>
                <a:ea typeface="微软雅黑" panose="020B0503020204020204" pitchFamily="34" charset="-122"/>
              </a:rPr>
              <a:t>sf2</a:t>
            </a:r>
            <a:r>
              <a:rPr lang="zh-CN" altLang="en-US" sz="1600" dirty="0">
                <a:solidFill>
                  <a:prstClr val="black"/>
                </a:solidFill>
                <a:latin typeface="微软雅黑" panose="020B0503020204020204" pitchFamily="34" charset="-122"/>
                <a:ea typeface="微软雅黑" panose="020B0503020204020204" pitchFamily="34" charset="-122"/>
              </a:rPr>
              <a:t>特征版本比采用</a:t>
            </a:r>
            <a:r>
              <a:rPr lang="en-US" altLang="zh-CN" sz="1600" dirty="0">
                <a:solidFill>
                  <a:prstClr val="black"/>
                </a:solidFill>
                <a:latin typeface="微软雅黑" panose="020B0503020204020204" pitchFamily="34" charset="-122"/>
                <a:ea typeface="微软雅黑" panose="020B0503020204020204" pitchFamily="34" charset="-122"/>
              </a:rPr>
              <a:t>sf1</a:t>
            </a:r>
            <a:r>
              <a:rPr lang="zh-CN" altLang="en-US" sz="1600" dirty="0">
                <a:solidFill>
                  <a:prstClr val="black"/>
                </a:solidFill>
                <a:latin typeface="微软雅黑" panose="020B0503020204020204" pitchFamily="34" charset="-122"/>
                <a:ea typeface="微软雅黑" panose="020B0503020204020204" pitchFamily="34" charset="-122"/>
              </a:rPr>
              <a:t>特征版本的结果好很多，这是因为</a:t>
            </a:r>
            <a:r>
              <a:rPr lang="en-US" altLang="zh-CN" sz="1600" dirty="0">
                <a:solidFill>
                  <a:prstClr val="black"/>
                </a:solidFill>
                <a:latin typeface="微软雅黑" panose="020B0503020204020204" pitchFamily="34" charset="-122"/>
                <a:ea typeface="微软雅黑" panose="020B0503020204020204" pitchFamily="34" charset="-122"/>
              </a:rPr>
              <a:t>sf2</a:t>
            </a:r>
            <a:r>
              <a:rPr lang="zh-CN" altLang="en-US" sz="1600" dirty="0">
                <a:solidFill>
                  <a:prstClr val="black"/>
                </a:solidFill>
                <a:latin typeface="微软雅黑" panose="020B0503020204020204" pitchFamily="34" charset="-122"/>
                <a:ea typeface="微软雅黑" panose="020B0503020204020204" pitchFamily="34" charset="-122"/>
              </a:rPr>
              <a:t>特征版本的提取过程中采用了滑窗方案，增加了很多统计特征。而在同一模型的情况下，</a:t>
            </a:r>
            <a:r>
              <a:rPr lang="en-US" altLang="zh-CN" sz="1600" dirty="0">
                <a:solidFill>
                  <a:prstClr val="black"/>
                </a:solidFill>
                <a:latin typeface="微软雅黑" panose="020B0503020204020204" pitchFamily="34" charset="-122"/>
                <a:ea typeface="微软雅黑" panose="020B0503020204020204" pitchFamily="34" charset="-122"/>
              </a:rPr>
              <a:t>sf3</a:t>
            </a:r>
            <a:r>
              <a:rPr lang="zh-CN" altLang="en-US" sz="1600" dirty="0">
                <a:solidFill>
                  <a:prstClr val="black"/>
                </a:solidFill>
                <a:latin typeface="微软雅黑" panose="020B0503020204020204" pitchFamily="34" charset="-122"/>
                <a:ea typeface="微软雅黑" panose="020B0503020204020204" pitchFamily="34" charset="-122"/>
              </a:rPr>
              <a:t>特征版本与</a:t>
            </a:r>
            <a:r>
              <a:rPr lang="en-US" altLang="zh-CN" sz="1600" dirty="0">
                <a:solidFill>
                  <a:prstClr val="black"/>
                </a:solidFill>
                <a:latin typeface="微软雅黑" panose="020B0503020204020204" pitchFamily="34" charset="-122"/>
                <a:ea typeface="微软雅黑" panose="020B0503020204020204" pitchFamily="34" charset="-122"/>
              </a:rPr>
              <a:t>sf2</a:t>
            </a:r>
            <a:r>
              <a:rPr lang="zh-CN" altLang="en-US" sz="1600" dirty="0">
                <a:solidFill>
                  <a:prstClr val="black"/>
                </a:solidFill>
                <a:latin typeface="微软雅黑" panose="020B0503020204020204" pitchFamily="34" charset="-122"/>
                <a:ea typeface="微软雅黑" panose="020B0503020204020204" pitchFamily="34" charset="-122"/>
              </a:rPr>
              <a:t>特征版本相比，又有了很大的提高，这是因为</a:t>
            </a:r>
            <a:r>
              <a:rPr lang="en-US" altLang="zh-CN" sz="1600" dirty="0">
                <a:solidFill>
                  <a:prstClr val="black"/>
                </a:solidFill>
                <a:latin typeface="微软雅黑" panose="020B0503020204020204" pitchFamily="34" charset="-122"/>
                <a:ea typeface="微软雅黑" panose="020B0503020204020204" pitchFamily="34" charset="-122"/>
              </a:rPr>
              <a:t>sf3</a:t>
            </a:r>
            <a:r>
              <a:rPr lang="zh-CN" altLang="en-US" sz="1600" dirty="0">
                <a:solidFill>
                  <a:prstClr val="black"/>
                </a:solidFill>
                <a:latin typeface="微软雅黑" panose="020B0503020204020204" pitchFamily="34" charset="-122"/>
                <a:ea typeface="微软雅黑" panose="020B0503020204020204" pitchFamily="34" charset="-122"/>
              </a:rPr>
              <a:t>特征版本中增加了穿越特征。</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107F91C4-2AE7-4974-8345-1A33A9131226}"/>
              </a:ext>
            </a:extLst>
          </p:cNvPr>
          <p:cNvSpPr txBox="1"/>
          <p:nvPr/>
        </p:nvSpPr>
        <p:spPr>
          <a:xfrm>
            <a:off x="666751" y="2952348"/>
            <a:ext cx="296106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5</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结果预测与结果输出</a:t>
            </a:r>
          </a:p>
        </p:txBody>
      </p:sp>
      <p:sp>
        <p:nvSpPr>
          <p:cNvPr id="8" name="文本框 7">
            <a:extLst>
              <a:ext uri="{FF2B5EF4-FFF2-40B4-BE49-F238E27FC236}">
                <a16:creationId xmlns:a16="http://schemas.microsoft.com/office/drawing/2014/main" id="{9327BA2C-B167-41F8-82BC-E51914F7B1D9}"/>
              </a:ext>
            </a:extLst>
          </p:cNvPr>
          <p:cNvSpPr txBox="1"/>
          <p:nvPr/>
        </p:nvSpPr>
        <p:spPr>
          <a:xfrm>
            <a:off x="666752" y="3352458"/>
            <a:ext cx="10858498" cy="41819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通过分析发现特征</a:t>
            </a:r>
            <a:r>
              <a:rPr lang="en-US" altLang="zh-CN" sz="1600" dirty="0">
                <a:solidFill>
                  <a:prstClr val="black"/>
                </a:solidFill>
                <a:latin typeface="微软雅黑" panose="020B0503020204020204" pitchFamily="34" charset="-122"/>
                <a:ea typeface="微软雅黑" panose="020B0503020204020204" pitchFamily="34" charset="-122"/>
              </a:rPr>
              <a:t>sf3</a:t>
            </a:r>
            <a:r>
              <a:rPr lang="zh-CN" altLang="en-US" sz="1600" dirty="0">
                <a:solidFill>
                  <a:prstClr val="black"/>
                </a:solidFill>
                <a:latin typeface="微软雅黑" panose="020B0503020204020204" pitchFamily="34" charset="-122"/>
                <a:ea typeface="微软雅黑" panose="020B0503020204020204" pitchFamily="34" charset="-122"/>
              </a:rPr>
              <a:t>版本通过</a:t>
            </a:r>
            <a:r>
              <a:rPr lang="en-US" altLang="zh-CN" sz="1600" dirty="0" err="1">
                <a:solidFill>
                  <a:prstClr val="black"/>
                </a:solidFill>
                <a:latin typeface="微软雅黑" panose="020B0503020204020204" pitchFamily="34" charset="-122"/>
                <a:ea typeface="微软雅黑" panose="020B0503020204020204" pitchFamily="34" charset="-122"/>
              </a:rPr>
              <a:t>LightGBM</a:t>
            </a:r>
            <a:r>
              <a:rPr lang="zh-CN" altLang="en-US" sz="1600" dirty="0">
                <a:solidFill>
                  <a:prstClr val="black"/>
                </a:solidFill>
                <a:latin typeface="微软雅黑" panose="020B0503020204020204" pitchFamily="34" charset="-122"/>
                <a:ea typeface="微软雅黑" panose="020B0503020204020204" pitchFamily="34" charset="-122"/>
              </a:rPr>
              <a:t>分析的结果不错，我们将结果进行输出并保存在文件</a:t>
            </a:r>
            <a:r>
              <a:rPr lang="en-US" altLang="zh-CN" sz="1600" dirty="0">
                <a:solidFill>
                  <a:prstClr val="black"/>
                </a:solidFill>
                <a:latin typeface="微软雅黑" panose="020B0503020204020204" pitchFamily="34" charset="-122"/>
                <a:ea typeface="微软雅黑" panose="020B0503020204020204" pitchFamily="34" charset="-122"/>
              </a:rPr>
              <a:t>sf3_lgb.csv</a:t>
            </a:r>
            <a:r>
              <a:rPr lang="zh-CN" altLang="en-US" sz="1600" dirty="0">
                <a:solidFill>
                  <a:prstClr val="black"/>
                </a:solidFill>
                <a:latin typeface="微软雅黑" panose="020B0503020204020204" pitchFamily="34" charset="-122"/>
                <a:ea typeface="微软雅黑" panose="020B0503020204020204" pitchFamily="34" charset="-122"/>
              </a:rPr>
              <a:t>中。</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9417D500-C2DA-4A42-842F-7F47DA464480}"/>
              </a:ext>
            </a:extLst>
          </p:cNvPr>
          <p:cNvPicPr/>
          <p:nvPr/>
        </p:nvPicPr>
        <p:blipFill>
          <a:blip r:embed="rId3"/>
          <a:stretch>
            <a:fillRect/>
          </a:stretch>
        </p:blipFill>
        <p:spPr>
          <a:xfrm>
            <a:off x="3511607" y="3988121"/>
            <a:ext cx="5168784" cy="2158269"/>
          </a:xfrm>
          <a:prstGeom prst="rect">
            <a:avLst/>
          </a:prstGeom>
        </p:spPr>
      </p:pic>
      <p:sp>
        <p:nvSpPr>
          <p:cNvPr id="11" name="文本框 10">
            <a:extLst>
              <a:ext uri="{FF2B5EF4-FFF2-40B4-BE49-F238E27FC236}">
                <a16:creationId xmlns:a16="http://schemas.microsoft.com/office/drawing/2014/main" id="{6DEEFAFC-5897-47AD-BC59-5D47A3783CB5}"/>
              </a:ext>
            </a:extLst>
          </p:cNvPr>
          <p:cNvSpPr txBox="1"/>
          <p:nvPr/>
        </p:nvSpPr>
        <p:spPr>
          <a:xfrm>
            <a:off x="3511608" y="6280737"/>
            <a:ext cx="516878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输出结果头几行数据</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3661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621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06</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5976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5075227" y="2644169"/>
            <a:ext cx="71167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模型验证</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u="none" strike="noStrike" kern="1200" cap="none" spc="0" normalizeH="0" baseline="0" noProof="0" dirty="0">
                <a:ln>
                  <a:noFill/>
                </a:ln>
                <a:solidFill>
                  <a:srgbClr val="002060"/>
                </a:solidFill>
                <a:effectLst/>
                <a:uLnTx/>
                <a:uFillTx/>
                <a:latin typeface="微软雅黑"/>
                <a:ea typeface="微软雅黑"/>
                <a:cs typeface="+mn-cs"/>
              </a:rPr>
              <a:t>Model Validation</a:t>
            </a:r>
          </a:p>
        </p:txBody>
      </p:sp>
    </p:spTree>
    <p:extLst>
      <p:ext uri="{BB962C8B-B14F-4D97-AF65-F5344CB8AC3E}">
        <p14:creationId xmlns:p14="http://schemas.microsoft.com/office/powerpoint/2010/main" val="417566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模型验证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Model Validation</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lang="zh-CN" altLang="en-US" sz="2000" b="1" dirty="0">
                <a:solidFill>
                  <a:prstClr val="black"/>
                </a:solidFill>
                <a:latin typeface="微软雅黑" panose="020B0503020204020204" pitchFamily="34" charset="-122"/>
                <a:ea typeface="微软雅黑" panose="020B0503020204020204" pitchFamily="34" charset="-122"/>
              </a:rPr>
              <a:t>交叉验证</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513897D6-1A4B-4E5A-8D7B-43B363AB9D23}"/>
              </a:ext>
            </a:extLst>
          </p:cNvPr>
          <p:cNvSpPr txBox="1"/>
          <p:nvPr/>
        </p:nvSpPr>
        <p:spPr>
          <a:xfrm>
            <a:off x="666752" y="1626439"/>
            <a:ext cx="5950179" cy="3474413"/>
          </a:xfrm>
          <a:prstGeom prst="rect">
            <a:avLst/>
          </a:prstGeom>
          <a:noFill/>
        </p:spPr>
        <p:txBody>
          <a:bodyPr wrap="square" rtlCol="0">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zh-CN" altLang="en-US" sz="1400" dirty="0">
                <a:solidFill>
                  <a:prstClr val="black"/>
                </a:solidFill>
                <a:latin typeface="微软雅黑" panose="020B0503020204020204" pitchFamily="34" charset="-122"/>
                <a:ea typeface="微软雅黑" panose="020B0503020204020204" pitchFamily="34" charset="-122"/>
              </a:rPr>
              <a:t>使用</a:t>
            </a:r>
            <a:r>
              <a:rPr lang="en-US" altLang="zh-CN" sz="1400" dirty="0">
                <a:solidFill>
                  <a:prstClr val="black"/>
                </a:solidFill>
                <a:latin typeface="微软雅黑" panose="020B0503020204020204" pitchFamily="34" charset="-122"/>
                <a:ea typeface="微软雅黑" panose="020B0503020204020204" pitchFamily="34" charset="-122"/>
              </a:rPr>
              <a:t>4</a:t>
            </a:r>
            <a:r>
              <a:rPr lang="zh-CN" altLang="en-US" sz="1400" dirty="0">
                <a:solidFill>
                  <a:prstClr val="black"/>
                </a:solidFill>
                <a:latin typeface="微软雅黑" panose="020B0503020204020204" pitchFamily="34" charset="-122"/>
                <a:ea typeface="微软雅黑" panose="020B0503020204020204" pitchFamily="34" charset="-122"/>
              </a:rPr>
              <a:t>种交叉验证方法：</a:t>
            </a:r>
          </a:p>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lang="zh-CN" altLang="en-US" sz="1400" dirty="0">
                <a:solidFill>
                  <a:prstClr val="black"/>
                </a:solidFill>
                <a:latin typeface="微软雅黑" panose="020B0503020204020204" pitchFamily="34" charset="-122"/>
                <a:ea typeface="微软雅黑" panose="020B0503020204020204" pitchFamily="34" charset="-122"/>
              </a:rPr>
              <a:t>简单交叉验证：设置切分后的训练数据为</a:t>
            </a:r>
            <a:r>
              <a:rPr lang="en-US" altLang="zh-CN" sz="1400" dirty="0">
                <a:solidFill>
                  <a:prstClr val="black"/>
                </a:solidFill>
                <a:latin typeface="微软雅黑" panose="020B0503020204020204" pitchFamily="34" charset="-122"/>
                <a:ea typeface="微软雅黑" panose="020B0503020204020204" pitchFamily="34" charset="-122"/>
              </a:rPr>
              <a:t>80%</a:t>
            </a:r>
            <a:r>
              <a:rPr lang="zh-CN" altLang="en-US" sz="1400" dirty="0">
                <a:solidFill>
                  <a:prstClr val="black"/>
                </a:solidFill>
                <a:latin typeface="微软雅黑" panose="020B0503020204020204" pitchFamily="34" charset="-122"/>
                <a:ea typeface="微软雅黑" panose="020B0503020204020204" pitchFamily="34" charset="-122"/>
              </a:rPr>
              <a:t>，验证数据为</a:t>
            </a:r>
            <a:r>
              <a:rPr lang="en-US" altLang="zh-CN" sz="1400" dirty="0">
                <a:solidFill>
                  <a:prstClr val="black"/>
                </a:solidFill>
                <a:latin typeface="微软雅黑" panose="020B0503020204020204" pitchFamily="34" charset="-122"/>
                <a:ea typeface="微软雅黑" panose="020B0503020204020204" pitchFamily="34" charset="-122"/>
              </a:rPr>
              <a:t>10%</a:t>
            </a:r>
            <a:r>
              <a:rPr lang="zh-CN" altLang="en-US" sz="1400" dirty="0">
                <a:solidFill>
                  <a:prstClr val="black"/>
                </a:solidFill>
                <a:latin typeface="微软雅黑" panose="020B0503020204020204" pitchFamily="34" charset="-122"/>
                <a:ea typeface="微软雅黑" panose="020B0503020204020204" pitchFamily="34" charset="-122"/>
              </a:rPr>
              <a:t>。</a:t>
            </a:r>
          </a:p>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lang="en-US" altLang="zh-CN" sz="1400" dirty="0">
                <a:solidFill>
                  <a:prstClr val="black"/>
                </a:solidFill>
                <a:latin typeface="微软雅黑" panose="020B0503020204020204" pitchFamily="34" charset="-122"/>
                <a:ea typeface="微软雅黑" panose="020B0503020204020204" pitchFamily="34" charset="-122"/>
              </a:rPr>
              <a:t>K</a:t>
            </a:r>
            <a:r>
              <a:rPr lang="zh-CN" altLang="en-US" sz="1400" dirty="0">
                <a:solidFill>
                  <a:prstClr val="black"/>
                </a:solidFill>
                <a:latin typeface="微软雅黑" panose="020B0503020204020204" pitchFamily="34" charset="-122"/>
                <a:ea typeface="微软雅黑" panose="020B0503020204020204" pitchFamily="34" charset="-122"/>
              </a:rPr>
              <a:t>折交叉验证：验证方式为</a:t>
            </a:r>
            <a:r>
              <a:rPr lang="en-US" altLang="zh-CN" sz="1400" dirty="0">
                <a:solidFill>
                  <a:prstClr val="black"/>
                </a:solidFill>
                <a:latin typeface="微软雅黑" panose="020B0503020204020204" pitchFamily="34" charset="-122"/>
                <a:ea typeface="微软雅黑" panose="020B0503020204020204" pitchFamily="34" charset="-122"/>
              </a:rPr>
              <a:t>5</a:t>
            </a:r>
            <a:r>
              <a:rPr lang="zh-CN" altLang="en-US" sz="1400" dirty="0">
                <a:solidFill>
                  <a:prstClr val="black"/>
                </a:solidFill>
                <a:latin typeface="微软雅黑" panose="020B0503020204020204" pitchFamily="34" charset="-122"/>
                <a:ea typeface="微软雅黑" panose="020B0503020204020204" pitchFamily="34" charset="-122"/>
              </a:rPr>
              <a:t>折交叉验证。</a:t>
            </a:r>
          </a:p>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lang="zh-CN" altLang="en-US" sz="1400" dirty="0">
                <a:solidFill>
                  <a:prstClr val="black"/>
                </a:solidFill>
                <a:latin typeface="微软雅黑" panose="020B0503020204020204" pitchFamily="34" charset="-122"/>
                <a:ea typeface="微软雅黑" panose="020B0503020204020204" pitchFamily="34" charset="-122"/>
              </a:rPr>
              <a:t>留一法交叉验证和留</a:t>
            </a:r>
            <a:r>
              <a:rPr lang="en-US" altLang="zh-CN" sz="1400" dirty="0">
                <a:solidFill>
                  <a:prstClr val="black"/>
                </a:solidFill>
                <a:latin typeface="微软雅黑" panose="020B0503020204020204" pitchFamily="34" charset="-122"/>
                <a:ea typeface="微软雅黑" panose="020B0503020204020204" pitchFamily="34" charset="-122"/>
              </a:rPr>
              <a:t>P</a:t>
            </a:r>
            <a:r>
              <a:rPr lang="zh-CN" altLang="en-US" sz="1400" dirty="0">
                <a:solidFill>
                  <a:prstClr val="black"/>
                </a:solidFill>
                <a:latin typeface="微软雅黑" panose="020B0503020204020204" pitchFamily="34" charset="-122"/>
                <a:ea typeface="微软雅黑" panose="020B0503020204020204" pitchFamily="34" charset="-122"/>
              </a:rPr>
              <a:t>法交叉验证：验证方式为</a:t>
            </a:r>
            <a:r>
              <a:rPr lang="en-US" altLang="zh-CN" sz="1400" dirty="0">
                <a:solidFill>
                  <a:prstClr val="black"/>
                </a:solidFill>
                <a:latin typeface="微软雅黑" panose="020B0503020204020204" pitchFamily="34" charset="-122"/>
                <a:ea typeface="微软雅黑" panose="020B0503020204020204" pitchFamily="34" charset="-122"/>
              </a:rPr>
              <a:t>LPO-CV</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p-200</a:t>
            </a:r>
            <a:r>
              <a:rPr lang="zh-CN" altLang="en-US" sz="1400" dirty="0">
                <a:solidFill>
                  <a:prstClr val="black"/>
                </a:solidFill>
                <a:latin typeface="微软雅黑" panose="020B0503020204020204" pitchFamily="34" charset="-122"/>
                <a:ea typeface="微软雅黑" panose="020B0503020204020204" pitchFamily="34" charset="-122"/>
              </a:rPr>
              <a:t>。</a:t>
            </a:r>
          </a:p>
          <a:p>
            <a:pPr marL="285750" marR="0" lvl="0" indent="-285750" algn="just"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lang="en-US" altLang="zh-CN" sz="1400" dirty="0" err="1">
                <a:solidFill>
                  <a:prstClr val="black"/>
                </a:solidFill>
                <a:latin typeface="微软雅黑" panose="020B0503020204020204" pitchFamily="34" charset="-122"/>
                <a:ea typeface="微软雅黑" panose="020B0503020204020204" pitchFamily="34" charset="-122"/>
              </a:rPr>
              <a:t>StratifiedFold</a:t>
            </a:r>
            <a:r>
              <a:rPr lang="zh-CN" altLang="en-US" sz="1400" dirty="0">
                <a:solidFill>
                  <a:prstClr val="black"/>
                </a:solidFill>
                <a:latin typeface="微软雅黑" panose="020B0503020204020204" pitchFamily="34" charset="-122"/>
                <a:ea typeface="微软雅黑" panose="020B0503020204020204" pitchFamily="34" charset="-122"/>
              </a:rPr>
              <a:t>和</a:t>
            </a:r>
            <a:r>
              <a:rPr lang="en-US" altLang="zh-CN" sz="1400" dirty="0" err="1">
                <a:solidFill>
                  <a:prstClr val="black"/>
                </a:solidFill>
                <a:latin typeface="微软雅黑" panose="020B0503020204020204" pitchFamily="34" charset="-122"/>
                <a:ea typeface="微软雅黑" panose="020B0503020204020204" pitchFamily="34" charset="-122"/>
              </a:rPr>
              <a:t>StratifiedShuffleFold</a:t>
            </a:r>
            <a:r>
              <a:rPr lang="zh-CN" altLang="en-US" sz="1400" dirty="0">
                <a:solidFill>
                  <a:prstClr val="black"/>
                </a:solidFill>
                <a:latin typeface="微软雅黑" panose="020B0503020204020204" pitchFamily="34" charset="-122"/>
                <a:ea typeface="微软雅黑" panose="020B0503020204020204" pitchFamily="34" charset="-122"/>
              </a:rPr>
              <a:t>：验证方式为</a:t>
            </a:r>
            <a:r>
              <a:rPr lang="en-US" altLang="zh-CN" sz="1400" dirty="0">
                <a:solidFill>
                  <a:prstClr val="black"/>
                </a:solidFill>
                <a:latin typeface="微软雅黑" panose="020B0503020204020204" pitchFamily="34" charset="-122"/>
                <a:ea typeface="微软雅黑" panose="020B0503020204020204" pitchFamily="34" charset="-122"/>
              </a:rPr>
              <a:t>5</a:t>
            </a:r>
            <a:r>
              <a:rPr lang="zh-CN" altLang="en-US" sz="1400" dirty="0">
                <a:solidFill>
                  <a:prstClr val="black"/>
                </a:solidFill>
                <a:latin typeface="微软雅黑" panose="020B0503020204020204" pitchFamily="34" charset="-122"/>
                <a:ea typeface="微软雅黑" panose="020B0503020204020204" pitchFamily="34" charset="-122"/>
              </a:rPr>
              <a:t>折分层交叉验证。</a:t>
            </a:r>
          </a:p>
          <a:p>
            <a:pPr marL="0" marR="0" lvl="0" indent="0" algn="just" defTabSz="914400" rtl="0" eaLnBrk="1" fontAlgn="auto" latinLnBrk="0" hangingPunct="1">
              <a:lnSpc>
                <a:spcPct val="200000"/>
              </a:lnSpc>
              <a:spcBef>
                <a:spcPts val="0"/>
              </a:spcBef>
              <a:spcAft>
                <a:spcPts val="0"/>
              </a:spcAft>
              <a:buClrTx/>
              <a:buSzTx/>
              <a:buFontTx/>
              <a:buNone/>
              <a:tabLst/>
              <a:defRPr/>
            </a:pPr>
            <a:r>
              <a:rPr lang="zh-CN" altLang="en-US" sz="1400" b="1" dirty="0">
                <a:solidFill>
                  <a:srgbClr val="0070C0"/>
                </a:solidFill>
                <a:latin typeface="微软雅黑" panose="020B0503020204020204" pitchFamily="34" charset="-122"/>
                <a:ea typeface="微软雅黑" panose="020B0503020204020204" pitchFamily="34" charset="-122"/>
              </a:rPr>
              <a:t>通过比较发现还是</a:t>
            </a:r>
            <a:r>
              <a:rPr lang="en-US" altLang="zh-CN" sz="1400" b="1" dirty="0" err="1">
                <a:solidFill>
                  <a:srgbClr val="0070C0"/>
                </a:solidFill>
                <a:latin typeface="微软雅黑" panose="020B0503020204020204" pitchFamily="34" charset="-122"/>
                <a:ea typeface="微软雅黑" panose="020B0503020204020204" pitchFamily="34" charset="-122"/>
              </a:rPr>
              <a:t>StratifiedKFold</a:t>
            </a:r>
            <a:r>
              <a:rPr lang="zh-CN" altLang="en-US" sz="1400" b="1" dirty="0">
                <a:solidFill>
                  <a:srgbClr val="0070C0"/>
                </a:solidFill>
                <a:latin typeface="微软雅黑" panose="020B0503020204020204" pitchFamily="34" charset="-122"/>
                <a:ea typeface="微软雅黑" panose="020B0503020204020204" pitchFamily="34" charset="-122"/>
              </a:rPr>
              <a:t>比较适合。因为正负样本分布不均匀，而</a:t>
            </a:r>
            <a:r>
              <a:rPr lang="en-US" altLang="zh-CN" sz="1400" b="1" dirty="0" err="1">
                <a:solidFill>
                  <a:srgbClr val="0070C0"/>
                </a:solidFill>
                <a:latin typeface="微软雅黑" panose="020B0503020204020204" pitchFamily="34" charset="-122"/>
                <a:ea typeface="微软雅黑" panose="020B0503020204020204" pitchFamily="34" charset="-122"/>
              </a:rPr>
              <a:t>StratifiedKFold</a:t>
            </a:r>
            <a:r>
              <a:rPr lang="zh-CN" altLang="en-US" sz="1400" b="1" dirty="0">
                <a:solidFill>
                  <a:srgbClr val="0070C0"/>
                </a:solidFill>
                <a:latin typeface="微软雅黑" panose="020B0503020204020204" pitchFamily="34" charset="-122"/>
                <a:ea typeface="微软雅黑" panose="020B0503020204020204" pitchFamily="34" charset="-122"/>
              </a:rPr>
              <a:t>分层采样交叉切分，确保训练集，测试集中各类别样本的比例与原始数据集中相同。</a:t>
            </a:r>
          </a:p>
        </p:txBody>
      </p:sp>
      <p:sp>
        <p:nvSpPr>
          <p:cNvPr id="6" name="文本框 5">
            <a:extLst>
              <a:ext uri="{FF2B5EF4-FFF2-40B4-BE49-F238E27FC236}">
                <a16:creationId xmlns:a16="http://schemas.microsoft.com/office/drawing/2014/main" id="{17169F5A-BF97-48CE-A27E-9B64297453DE}"/>
              </a:ext>
            </a:extLst>
          </p:cNvPr>
          <p:cNvSpPr txBox="1"/>
          <p:nvPr/>
        </p:nvSpPr>
        <p:spPr>
          <a:xfrm>
            <a:off x="666751" y="5174951"/>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模型比较</a:t>
            </a:r>
          </a:p>
        </p:txBody>
      </p:sp>
      <p:pic>
        <p:nvPicPr>
          <p:cNvPr id="7" name="图片 6">
            <a:extLst>
              <a:ext uri="{FF2B5EF4-FFF2-40B4-BE49-F238E27FC236}">
                <a16:creationId xmlns:a16="http://schemas.microsoft.com/office/drawing/2014/main" id="{9C793095-AF51-42DE-8280-37336AFD8C00}"/>
              </a:ext>
            </a:extLst>
          </p:cNvPr>
          <p:cNvPicPr/>
          <p:nvPr/>
        </p:nvPicPr>
        <p:blipFill>
          <a:blip r:embed="rId3"/>
          <a:stretch>
            <a:fillRect/>
          </a:stretch>
        </p:blipFill>
        <p:spPr>
          <a:xfrm>
            <a:off x="6749934" y="1992561"/>
            <a:ext cx="4775313" cy="2872878"/>
          </a:xfrm>
          <a:prstGeom prst="rect">
            <a:avLst/>
          </a:prstGeom>
        </p:spPr>
      </p:pic>
      <p:sp>
        <p:nvSpPr>
          <p:cNvPr id="8" name="文本框 7">
            <a:extLst>
              <a:ext uri="{FF2B5EF4-FFF2-40B4-BE49-F238E27FC236}">
                <a16:creationId xmlns:a16="http://schemas.microsoft.com/office/drawing/2014/main" id="{631E5527-1549-402A-A444-C2B973C70A14}"/>
              </a:ext>
            </a:extLst>
          </p:cNvPr>
          <p:cNvSpPr txBox="1"/>
          <p:nvPr/>
        </p:nvSpPr>
        <p:spPr>
          <a:xfrm>
            <a:off x="666752" y="5601586"/>
            <a:ext cx="10858496" cy="889090"/>
          </a:xfrm>
          <a:prstGeom prst="rect">
            <a:avLst/>
          </a:prstGeom>
          <a:noFill/>
        </p:spPr>
        <p:txBody>
          <a:bodyPr wrap="square" rtlCol="0">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zh-CN" altLang="en-US" sz="1400" dirty="0">
                <a:solidFill>
                  <a:prstClr val="black"/>
                </a:solidFill>
                <a:latin typeface="微软雅黑" panose="020B0503020204020204" pitchFamily="34" charset="-122"/>
                <a:ea typeface="微软雅黑" panose="020B0503020204020204" pitchFamily="34" charset="-122"/>
              </a:rPr>
              <a:t>通过对比训练集上不同算法的运算结果可以发现，</a:t>
            </a:r>
            <a:r>
              <a:rPr lang="en-US" altLang="zh-CN" sz="1400" dirty="0">
                <a:solidFill>
                  <a:prstClr val="black"/>
                </a:solidFill>
                <a:latin typeface="微软雅黑" panose="020B0503020204020204" pitchFamily="34" charset="-122"/>
                <a:ea typeface="微软雅黑" panose="020B0503020204020204" pitchFamily="34" charset="-122"/>
              </a:rPr>
              <a:t>f1</a:t>
            </a:r>
            <a:r>
              <a:rPr lang="zh-CN" altLang="en-US" sz="1400" dirty="0">
                <a:solidFill>
                  <a:prstClr val="black"/>
                </a:solidFill>
                <a:latin typeface="微软雅黑" panose="020B0503020204020204" pitchFamily="34" charset="-122"/>
                <a:ea typeface="微软雅黑" panose="020B0503020204020204" pitchFamily="34" charset="-122"/>
              </a:rPr>
              <a:t>特征版本效果最差，</a:t>
            </a:r>
            <a:r>
              <a:rPr lang="en-US" altLang="zh-CN" sz="1400" dirty="0">
                <a:solidFill>
                  <a:prstClr val="black"/>
                </a:solidFill>
                <a:latin typeface="微软雅黑" panose="020B0503020204020204" pitchFamily="34" charset="-122"/>
                <a:ea typeface="微软雅黑" panose="020B0503020204020204" pitchFamily="34" charset="-122"/>
              </a:rPr>
              <a:t>sf2</a:t>
            </a:r>
            <a:r>
              <a:rPr lang="zh-CN" altLang="en-US" sz="1400" dirty="0">
                <a:solidFill>
                  <a:prstClr val="black"/>
                </a:solidFill>
                <a:latin typeface="微软雅黑" panose="020B0503020204020204" pitchFamily="34" charset="-122"/>
                <a:ea typeface="微软雅黑" panose="020B0503020204020204" pitchFamily="34" charset="-122"/>
              </a:rPr>
              <a:t>特征版本通过滑窗和增加统计特征提高了分数，而增加了穿越特征的</a:t>
            </a:r>
            <a:r>
              <a:rPr lang="en-US" altLang="zh-CN" sz="1400" dirty="0">
                <a:solidFill>
                  <a:prstClr val="black"/>
                </a:solidFill>
                <a:latin typeface="微软雅黑" panose="020B0503020204020204" pitchFamily="34" charset="-122"/>
                <a:ea typeface="微软雅黑" panose="020B0503020204020204" pitchFamily="34" charset="-122"/>
              </a:rPr>
              <a:t>sf3</a:t>
            </a:r>
            <a:r>
              <a:rPr lang="zh-CN" altLang="en-US" sz="1400" dirty="0">
                <a:solidFill>
                  <a:prstClr val="black"/>
                </a:solidFill>
                <a:latin typeface="微软雅黑" panose="020B0503020204020204" pitchFamily="34" charset="-122"/>
                <a:ea typeface="微软雅黑" panose="020B0503020204020204" pitchFamily="34" charset="-122"/>
              </a:rPr>
              <a:t>特征版本效果最好。这一点与前面的分析结论一致。</a:t>
            </a:r>
          </a:p>
        </p:txBody>
      </p:sp>
    </p:spTree>
    <p:extLst>
      <p:ext uri="{BB962C8B-B14F-4D97-AF65-F5344CB8AC3E}">
        <p14:creationId xmlns:p14="http://schemas.microsoft.com/office/powerpoint/2010/main" val="408184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模型验证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Model Validation</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4481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验证结果可视化</a:t>
            </a:r>
          </a:p>
        </p:txBody>
      </p:sp>
      <p:pic>
        <p:nvPicPr>
          <p:cNvPr id="9" name="图片 8">
            <a:extLst>
              <a:ext uri="{FF2B5EF4-FFF2-40B4-BE49-F238E27FC236}">
                <a16:creationId xmlns:a16="http://schemas.microsoft.com/office/drawing/2014/main" id="{A86CBB5C-D5E4-43D9-8E1E-479EFCA9DD29}"/>
              </a:ext>
            </a:extLst>
          </p:cNvPr>
          <p:cNvPicPr/>
          <p:nvPr/>
        </p:nvPicPr>
        <p:blipFill>
          <a:blip r:embed="rId3"/>
          <a:stretch>
            <a:fillRect/>
          </a:stretch>
        </p:blipFill>
        <p:spPr>
          <a:xfrm>
            <a:off x="1007143" y="1823027"/>
            <a:ext cx="2103622" cy="1688004"/>
          </a:xfrm>
          <a:prstGeom prst="rect">
            <a:avLst/>
          </a:prstGeom>
        </p:spPr>
      </p:pic>
      <p:pic>
        <p:nvPicPr>
          <p:cNvPr id="10" name="图片 9">
            <a:extLst>
              <a:ext uri="{FF2B5EF4-FFF2-40B4-BE49-F238E27FC236}">
                <a16:creationId xmlns:a16="http://schemas.microsoft.com/office/drawing/2014/main" id="{7ABD8E4E-F90E-4FBD-939B-83284830087E}"/>
              </a:ext>
            </a:extLst>
          </p:cNvPr>
          <p:cNvPicPr/>
          <p:nvPr/>
        </p:nvPicPr>
        <p:blipFill>
          <a:blip r:embed="rId4"/>
          <a:stretch>
            <a:fillRect/>
          </a:stretch>
        </p:blipFill>
        <p:spPr>
          <a:xfrm>
            <a:off x="3110765" y="1823027"/>
            <a:ext cx="2103622" cy="1688004"/>
          </a:xfrm>
          <a:prstGeom prst="rect">
            <a:avLst/>
          </a:prstGeom>
        </p:spPr>
      </p:pic>
      <p:pic>
        <p:nvPicPr>
          <p:cNvPr id="11" name="图片 10">
            <a:extLst>
              <a:ext uri="{FF2B5EF4-FFF2-40B4-BE49-F238E27FC236}">
                <a16:creationId xmlns:a16="http://schemas.microsoft.com/office/drawing/2014/main" id="{8EFA1C22-F21B-457E-8C14-2F713A6124A7}"/>
              </a:ext>
            </a:extLst>
          </p:cNvPr>
          <p:cNvPicPr/>
          <p:nvPr/>
        </p:nvPicPr>
        <p:blipFill>
          <a:blip r:embed="rId5"/>
          <a:stretch>
            <a:fillRect/>
          </a:stretch>
        </p:blipFill>
        <p:spPr>
          <a:xfrm>
            <a:off x="5214385" y="1823027"/>
            <a:ext cx="2103622" cy="1688004"/>
          </a:xfrm>
          <a:prstGeom prst="rect">
            <a:avLst/>
          </a:prstGeom>
        </p:spPr>
      </p:pic>
      <p:pic>
        <p:nvPicPr>
          <p:cNvPr id="12" name="图片 11">
            <a:extLst>
              <a:ext uri="{FF2B5EF4-FFF2-40B4-BE49-F238E27FC236}">
                <a16:creationId xmlns:a16="http://schemas.microsoft.com/office/drawing/2014/main" id="{6BD5E43A-1A1F-497E-8F38-83CC58979CD6}"/>
              </a:ext>
            </a:extLst>
          </p:cNvPr>
          <p:cNvPicPr/>
          <p:nvPr/>
        </p:nvPicPr>
        <p:blipFill>
          <a:blip r:embed="rId6"/>
          <a:stretch>
            <a:fillRect/>
          </a:stretch>
        </p:blipFill>
        <p:spPr>
          <a:xfrm>
            <a:off x="7318007" y="1823027"/>
            <a:ext cx="2103622" cy="1688004"/>
          </a:xfrm>
          <a:prstGeom prst="rect">
            <a:avLst/>
          </a:prstGeom>
        </p:spPr>
      </p:pic>
      <p:pic>
        <p:nvPicPr>
          <p:cNvPr id="13" name="图片 12">
            <a:extLst>
              <a:ext uri="{FF2B5EF4-FFF2-40B4-BE49-F238E27FC236}">
                <a16:creationId xmlns:a16="http://schemas.microsoft.com/office/drawing/2014/main" id="{138E395F-C1F9-4E0A-98EC-2B42DBFB4F6B}"/>
              </a:ext>
            </a:extLst>
          </p:cNvPr>
          <p:cNvPicPr/>
          <p:nvPr/>
        </p:nvPicPr>
        <p:blipFill>
          <a:blip r:embed="rId7"/>
          <a:stretch>
            <a:fillRect/>
          </a:stretch>
        </p:blipFill>
        <p:spPr>
          <a:xfrm>
            <a:off x="9421627" y="1823027"/>
            <a:ext cx="2103622" cy="1688004"/>
          </a:xfrm>
          <a:prstGeom prst="rect">
            <a:avLst/>
          </a:prstGeom>
        </p:spPr>
      </p:pic>
      <p:pic>
        <p:nvPicPr>
          <p:cNvPr id="15" name="图片 14">
            <a:extLst>
              <a:ext uri="{FF2B5EF4-FFF2-40B4-BE49-F238E27FC236}">
                <a16:creationId xmlns:a16="http://schemas.microsoft.com/office/drawing/2014/main" id="{F786C53D-66F1-40A0-AE7E-6E71DEAAFAD2}"/>
              </a:ext>
            </a:extLst>
          </p:cNvPr>
          <p:cNvPicPr/>
          <p:nvPr/>
        </p:nvPicPr>
        <p:blipFill>
          <a:blip r:embed="rId8"/>
          <a:stretch>
            <a:fillRect/>
          </a:stretch>
        </p:blipFill>
        <p:spPr>
          <a:xfrm>
            <a:off x="1007143" y="3511031"/>
            <a:ext cx="2103622" cy="1632949"/>
          </a:xfrm>
          <a:prstGeom prst="rect">
            <a:avLst/>
          </a:prstGeom>
        </p:spPr>
      </p:pic>
      <p:pic>
        <p:nvPicPr>
          <p:cNvPr id="16" name="图片 15">
            <a:extLst>
              <a:ext uri="{FF2B5EF4-FFF2-40B4-BE49-F238E27FC236}">
                <a16:creationId xmlns:a16="http://schemas.microsoft.com/office/drawing/2014/main" id="{6C5E61DD-D8F4-4B4D-A443-7EAEB25DA3E9}"/>
              </a:ext>
            </a:extLst>
          </p:cNvPr>
          <p:cNvPicPr/>
          <p:nvPr/>
        </p:nvPicPr>
        <p:blipFill>
          <a:blip r:embed="rId9"/>
          <a:stretch>
            <a:fillRect/>
          </a:stretch>
        </p:blipFill>
        <p:spPr>
          <a:xfrm>
            <a:off x="3110765" y="3502075"/>
            <a:ext cx="2103622" cy="1632949"/>
          </a:xfrm>
          <a:prstGeom prst="rect">
            <a:avLst/>
          </a:prstGeom>
        </p:spPr>
      </p:pic>
      <p:pic>
        <p:nvPicPr>
          <p:cNvPr id="17" name="图片 16">
            <a:extLst>
              <a:ext uri="{FF2B5EF4-FFF2-40B4-BE49-F238E27FC236}">
                <a16:creationId xmlns:a16="http://schemas.microsoft.com/office/drawing/2014/main" id="{F8F5368E-A0FE-40D7-B72A-238B822C2713}"/>
              </a:ext>
            </a:extLst>
          </p:cNvPr>
          <p:cNvPicPr/>
          <p:nvPr/>
        </p:nvPicPr>
        <p:blipFill>
          <a:blip r:embed="rId10"/>
          <a:stretch>
            <a:fillRect/>
          </a:stretch>
        </p:blipFill>
        <p:spPr>
          <a:xfrm>
            <a:off x="5214385" y="3502075"/>
            <a:ext cx="2103622" cy="1632949"/>
          </a:xfrm>
          <a:prstGeom prst="rect">
            <a:avLst/>
          </a:prstGeom>
        </p:spPr>
      </p:pic>
      <p:pic>
        <p:nvPicPr>
          <p:cNvPr id="18" name="图片 17">
            <a:extLst>
              <a:ext uri="{FF2B5EF4-FFF2-40B4-BE49-F238E27FC236}">
                <a16:creationId xmlns:a16="http://schemas.microsoft.com/office/drawing/2014/main" id="{9FD447B6-E375-4EB9-8C14-FD6F36F60C01}"/>
              </a:ext>
            </a:extLst>
          </p:cNvPr>
          <p:cNvPicPr/>
          <p:nvPr/>
        </p:nvPicPr>
        <p:blipFill>
          <a:blip r:embed="rId11"/>
          <a:stretch>
            <a:fillRect/>
          </a:stretch>
        </p:blipFill>
        <p:spPr>
          <a:xfrm>
            <a:off x="7318007" y="3502075"/>
            <a:ext cx="2103622" cy="1632949"/>
          </a:xfrm>
          <a:prstGeom prst="rect">
            <a:avLst/>
          </a:prstGeom>
        </p:spPr>
      </p:pic>
      <p:pic>
        <p:nvPicPr>
          <p:cNvPr id="19" name="图片 18">
            <a:extLst>
              <a:ext uri="{FF2B5EF4-FFF2-40B4-BE49-F238E27FC236}">
                <a16:creationId xmlns:a16="http://schemas.microsoft.com/office/drawing/2014/main" id="{546E3164-30BA-46CA-A958-46CB4DB73C2D}"/>
              </a:ext>
            </a:extLst>
          </p:cNvPr>
          <p:cNvPicPr/>
          <p:nvPr/>
        </p:nvPicPr>
        <p:blipFill>
          <a:blip r:embed="rId12"/>
          <a:stretch>
            <a:fillRect/>
          </a:stretch>
        </p:blipFill>
        <p:spPr>
          <a:xfrm>
            <a:off x="9421627" y="3502075"/>
            <a:ext cx="2103622" cy="1632949"/>
          </a:xfrm>
          <a:prstGeom prst="rect">
            <a:avLst/>
          </a:prstGeom>
        </p:spPr>
      </p:pic>
      <p:pic>
        <p:nvPicPr>
          <p:cNvPr id="20" name="图片 19">
            <a:extLst>
              <a:ext uri="{FF2B5EF4-FFF2-40B4-BE49-F238E27FC236}">
                <a16:creationId xmlns:a16="http://schemas.microsoft.com/office/drawing/2014/main" id="{A5713827-3F1E-4A91-A898-F2914DD9780D}"/>
              </a:ext>
            </a:extLst>
          </p:cNvPr>
          <p:cNvPicPr/>
          <p:nvPr/>
        </p:nvPicPr>
        <p:blipFill>
          <a:blip r:embed="rId13"/>
          <a:stretch>
            <a:fillRect/>
          </a:stretch>
        </p:blipFill>
        <p:spPr>
          <a:xfrm>
            <a:off x="1007143" y="5120841"/>
            <a:ext cx="2105710" cy="1634568"/>
          </a:xfrm>
          <a:prstGeom prst="rect">
            <a:avLst/>
          </a:prstGeom>
        </p:spPr>
      </p:pic>
      <p:pic>
        <p:nvPicPr>
          <p:cNvPr id="21" name="图片 20">
            <a:extLst>
              <a:ext uri="{FF2B5EF4-FFF2-40B4-BE49-F238E27FC236}">
                <a16:creationId xmlns:a16="http://schemas.microsoft.com/office/drawing/2014/main" id="{12B7E29E-C725-45DA-9FFD-04C28420D5EF}"/>
              </a:ext>
            </a:extLst>
          </p:cNvPr>
          <p:cNvPicPr/>
          <p:nvPr/>
        </p:nvPicPr>
        <p:blipFill>
          <a:blip r:embed="rId14"/>
          <a:stretch>
            <a:fillRect/>
          </a:stretch>
        </p:blipFill>
        <p:spPr>
          <a:xfrm>
            <a:off x="3109373" y="5134532"/>
            <a:ext cx="2105710" cy="1634568"/>
          </a:xfrm>
          <a:prstGeom prst="rect">
            <a:avLst/>
          </a:prstGeom>
        </p:spPr>
      </p:pic>
      <p:pic>
        <p:nvPicPr>
          <p:cNvPr id="22" name="图片 21">
            <a:extLst>
              <a:ext uri="{FF2B5EF4-FFF2-40B4-BE49-F238E27FC236}">
                <a16:creationId xmlns:a16="http://schemas.microsoft.com/office/drawing/2014/main" id="{85568EA4-9BD2-4CB7-8306-2B9CA8D2349F}"/>
              </a:ext>
            </a:extLst>
          </p:cNvPr>
          <p:cNvPicPr/>
          <p:nvPr/>
        </p:nvPicPr>
        <p:blipFill>
          <a:blip r:embed="rId15"/>
          <a:stretch>
            <a:fillRect/>
          </a:stretch>
        </p:blipFill>
        <p:spPr>
          <a:xfrm>
            <a:off x="5215083" y="5120841"/>
            <a:ext cx="2105710" cy="1634568"/>
          </a:xfrm>
          <a:prstGeom prst="rect">
            <a:avLst/>
          </a:prstGeom>
        </p:spPr>
      </p:pic>
      <p:pic>
        <p:nvPicPr>
          <p:cNvPr id="23" name="图片 22">
            <a:extLst>
              <a:ext uri="{FF2B5EF4-FFF2-40B4-BE49-F238E27FC236}">
                <a16:creationId xmlns:a16="http://schemas.microsoft.com/office/drawing/2014/main" id="{28AE02E8-6250-4A29-A376-3449BF01938E}"/>
              </a:ext>
            </a:extLst>
          </p:cNvPr>
          <p:cNvPicPr/>
          <p:nvPr/>
        </p:nvPicPr>
        <p:blipFill>
          <a:blip r:embed="rId16"/>
          <a:stretch>
            <a:fillRect/>
          </a:stretch>
        </p:blipFill>
        <p:spPr>
          <a:xfrm>
            <a:off x="7317309" y="5120841"/>
            <a:ext cx="2105710" cy="1634568"/>
          </a:xfrm>
          <a:prstGeom prst="rect">
            <a:avLst/>
          </a:prstGeom>
        </p:spPr>
      </p:pic>
      <p:pic>
        <p:nvPicPr>
          <p:cNvPr id="24" name="图片 23">
            <a:extLst>
              <a:ext uri="{FF2B5EF4-FFF2-40B4-BE49-F238E27FC236}">
                <a16:creationId xmlns:a16="http://schemas.microsoft.com/office/drawing/2014/main" id="{546547B4-66C4-431B-9F45-188DAB1D7216}"/>
              </a:ext>
            </a:extLst>
          </p:cNvPr>
          <p:cNvPicPr/>
          <p:nvPr/>
        </p:nvPicPr>
        <p:blipFill>
          <a:blip r:embed="rId17"/>
          <a:stretch>
            <a:fillRect/>
          </a:stretch>
        </p:blipFill>
        <p:spPr>
          <a:xfrm>
            <a:off x="9419539" y="5120841"/>
            <a:ext cx="2105710" cy="1634568"/>
          </a:xfrm>
          <a:prstGeom prst="rect">
            <a:avLst/>
          </a:prstGeom>
        </p:spPr>
      </p:pic>
      <p:sp>
        <p:nvSpPr>
          <p:cNvPr id="26" name="文本框 25">
            <a:extLst>
              <a:ext uri="{FF2B5EF4-FFF2-40B4-BE49-F238E27FC236}">
                <a16:creationId xmlns:a16="http://schemas.microsoft.com/office/drawing/2014/main" id="{86192F8D-4AF7-48A4-89A0-EE6831DEEC82}"/>
              </a:ext>
            </a:extLst>
          </p:cNvPr>
          <p:cNvSpPr txBox="1"/>
          <p:nvPr/>
        </p:nvSpPr>
        <p:spPr>
          <a:xfrm>
            <a:off x="1225118" y="1586316"/>
            <a:ext cx="183767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70C0"/>
                </a:solidFill>
                <a:latin typeface="微软雅黑" panose="020B0503020204020204" pitchFamily="34" charset="-122"/>
                <a:ea typeface="微软雅黑" panose="020B0503020204020204" pitchFamily="34" charset="-122"/>
              </a:rPr>
              <a:t>朴素贝叶斯</a:t>
            </a:r>
            <a:endParaRPr kumimoji="0" lang="zh-CN" altLang="en-US"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22107AD3-375D-4AFE-A913-BFE15CCC34DD}"/>
              </a:ext>
            </a:extLst>
          </p:cNvPr>
          <p:cNvSpPr txBox="1"/>
          <p:nvPr/>
        </p:nvSpPr>
        <p:spPr>
          <a:xfrm>
            <a:off x="3332168" y="1586316"/>
            <a:ext cx="183767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逻辑回归</a:t>
            </a:r>
          </a:p>
        </p:txBody>
      </p:sp>
      <p:sp>
        <p:nvSpPr>
          <p:cNvPr id="28" name="文本框 27">
            <a:extLst>
              <a:ext uri="{FF2B5EF4-FFF2-40B4-BE49-F238E27FC236}">
                <a16:creationId xmlns:a16="http://schemas.microsoft.com/office/drawing/2014/main" id="{6FBF29D0-87E4-4A8B-BDAE-314F1F1C6129}"/>
              </a:ext>
            </a:extLst>
          </p:cNvPr>
          <p:cNvSpPr txBox="1"/>
          <p:nvPr/>
        </p:nvSpPr>
        <p:spPr>
          <a:xfrm>
            <a:off x="5431548" y="1586316"/>
            <a:ext cx="183767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70C0"/>
                </a:solidFill>
                <a:latin typeface="微软雅黑" panose="020B0503020204020204" pitchFamily="34" charset="-122"/>
                <a:ea typeface="微软雅黑" panose="020B0503020204020204" pitchFamily="34" charset="-122"/>
              </a:rPr>
              <a:t>决策树</a:t>
            </a:r>
            <a:endParaRPr kumimoji="0" lang="zh-CN" altLang="en-US"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05DB71A7-8924-41D6-A38E-942B323DC734}"/>
              </a:ext>
            </a:extLst>
          </p:cNvPr>
          <p:cNvSpPr txBox="1"/>
          <p:nvPr/>
        </p:nvSpPr>
        <p:spPr>
          <a:xfrm>
            <a:off x="7530928" y="1586316"/>
            <a:ext cx="183767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70C0"/>
                </a:solidFill>
                <a:latin typeface="微软雅黑" panose="020B0503020204020204" pitchFamily="34" charset="-122"/>
                <a:ea typeface="微软雅黑" panose="020B0503020204020204" pitchFamily="34" charset="-122"/>
              </a:rPr>
              <a:t>随机森林</a:t>
            </a:r>
            <a:endParaRPr kumimoji="0" lang="zh-CN" altLang="en-US"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A66F9E45-D9C8-40CF-9752-9AC7B97182C9}"/>
              </a:ext>
            </a:extLst>
          </p:cNvPr>
          <p:cNvSpPr txBox="1"/>
          <p:nvPr/>
        </p:nvSpPr>
        <p:spPr>
          <a:xfrm>
            <a:off x="9630308" y="1586316"/>
            <a:ext cx="183767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err="1">
                <a:solidFill>
                  <a:srgbClr val="0070C0"/>
                </a:solidFill>
                <a:latin typeface="微软雅黑" panose="020B0503020204020204" pitchFamily="34" charset="-122"/>
                <a:ea typeface="微软雅黑" panose="020B0503020204020204" pitchFamily="34" charset="-122"/>
              </a:rPr>
              <a:t>LightGBM</a:t>
            </a:r>
            <a:r>
              <a:rPr lang="zh-CN" altLang="en-US" sz="1200" b="1" dirty="0">
                <a:solidFill>
                  <a:srgbClr val="0070C0"/>
                </a:solidFill>
                <a:latin typeface="微软雅黑" panose="020B0503020204020204" pitchFamily="34" charset="-122"/>
                <a:ea typeface="微软雅黑" panose="020B0503020204020204" pitchFamily="34" charset="-122"/>
              </a:rPr>
              <a:t>算法</a:t>
            </a:r>
            <a:endParaRPr kumimoji="0" lang="zh-CN" altLang="en-US"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7C43CE72-9341-4F81-A6C1-1A8343A14F63}"/>
              </a:ext>
            </a:extLst>
          </p:cNvPr>
          <p:cNvSpPr txBox="1"/>
          <p:nvPr/>
        </p:nvSpPr>
        <p:spPr>
          <a:xfrm>
            <a:off x="501598" y="2500124"/>
            <a:ext cx="505545"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f1</a:t>
            </a:r>
            <a:endParaRPr kumimoji="0" lang="zh-CN" altLang="en-US"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B345BC81-8676-4148-A0BD-037CFF2F6B4E}"/>
              </a:ext>
            </a:extLst>
          </p:cNvPr>
          <p:cNvSpPr txBox="1"/>
          <p:nvPr/>
        </p:nvSpPr>
        <p:spPr>
          <a:xfrm>
            <a:off x="501598" y="4143962"/>
            <a:ext cx="505545"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f2</a:t>
            </a:r>
            <a:endParaRPr kumimoji="0" lang="zh-CN" altLang="en-US"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00648237-CB12-4DF5-9012-3BC936671D62}"/>
              </a:ext>
            </a:extLst>
          </p:cNvPr>
          <p:cNvSpPr txBox="1"/>
          <p:nvPr/>
        </p:nvSpPr>
        <p:spPr>
          <a:xfrm>
            <a:off x="501598" y="5753772"/>
            <a:ext cx="505545"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f3</a:t>
            </a:r>
            <a:endParaRPr kumimoji="0" lang="zh-CN" altLang="en-US"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FF294A7E-F003-4B08-B3EB-EE999FAF2D1F}"/>
              </a:ext>
            </a:extLst>
          </p:cNvPr>
          <p:cNvSpPr txBox="1"/>
          <p:nvPr/>
        </p:nvSpPr>
        <p:spPr>
          <a:xfrm>
            <a:off x="0" y="2761963"/>
            <a:ext cx="100714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欠拟合</a:t>
            </a:r>
          </a:p>
        </p:txBody>
      </p:sp>
      <p:sp>
        <p:nvSpPr>
          <p:cNvPr id="37" name="文本框 36">
            <a:extLst>
              <a:ext uri="{FF2B5EF4-FFF2-40B4-BE49-F238E27FC236}">
                <a16:creationId xmlns:a16="http://schemas.microsoft.com/office/drawing/2014/main" id="{903F1510-CDDA-433C-8893-B01CD21968DE}"/>
              </a:ext>
            </a:extLst>
          </p:cNvPr>
          <p:cNvSpPr txBox="1"/>
          <p:nvPr/>
        </p:nvSpPr>
        <p:spPr>
          <a:xfrm>
            <a:off x="0" y="4386933"/>
            <a:ext cx="100714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性能提高</a:t>
            </a:r>
          </a:p>
        </p:txBody>
      </p:sp>
      <p:sp>
        <p:nvSpPr>
          <p:cNvPr id="38" name="文本框 37">
            <a:extLst>
              <a:ext uri="{FF2B5EF4-FFF2-40B4-BE49-F238E27FC236}">
                <a16:creationId xmlns:a16="http://schemas.microsoft.com/office/drawing/2014/main" id="{3007FB8E-264E-41D9-AA6A-DFC687205448}"/>
              </a:ext>
            </a:extLst>
          </p:cNvPr>
          <p:cNvSpPr txBox="1"/>
          <p:nvPr/>
        </p:nvSpPr>
        <p:spPr>
          <a:xfrm>
            <a:off x="0" y="5951816"/>
            <a:ext cx="100714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性能最好</a:t>
            </a:r>
          </a:p>
        </p:txBody>
      </p:sp>
      <p:sp>
        <p:nvSpPr>
          <p:cNvPr id="39" name="文本框 38">
            <a:extLst>
              <a:ext uri="{FF2B5EF4-FFF2-40B4-BE49-F238E27FC236}">
                <a16:creationId xmlns:a16="http://schemas.microsoft.com/office/drawing/2014/main" id="{BFCC358B-23B9-411F-B038-B996EEE04E4F}"/>
              </a:ext>
            </a:extLst>
          </p:cNvPr>
          <p:cNvSpPr txBox="1"/>
          <p:nvPr/>
        </p:nvSpPr>
        <p:spPr>
          <a:xfrm>
            <a:off x="6266196" y="6279648"/>
            <a:ext cx="100714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过拟合</a:t>
            </a:r>
          </a:p>
        </p:txBody>
      </p:sp>
      <p:sp>
        <p:nvSpPr>
          <p:cNvPr id="40" name="文本框 39">
            <a:extLst>
              <a:ext uri="{FF2B5EF4-FFF2-40B4-BE49-F238E27FC236}">
                <a16:creationId xmlns:a16="http://schemas.microsoft.com/office/drawing/2014/main" id="{75013A18-1A70-4AFA-B654-C32E4E7263DA}"/>
              </a:ext>
            </a:extLst>
          </p:cNvPr>
          <p:cNvSpPr txBox="1"/>
          <p:nvPr/>
        </p:nvSpPr>
        <p:spPr>
          <a:xfrm>
            <a:off x="8361464" y="6279648"/>
            <a:ext cx="100714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过拟合</a:t>
            </a:r>
          </a:p>
        </p:txBody>
      </p:sp>
      <p:sp>
        <p:nvSpPr>
          <p:cNvPr id="43" name="矩形: 圆角 42">
            <a:extLst>
              <a:ext uri="{FF2B5EF4-FFF2-40B4-BE49-F238E27FC236}">
                <a16:creationId xmlns:a16="http://schemas.microsoft.com/office/drawing/2014/main" id="{36269B7F-CF11-43D3-AAED-A078B1780857}"/>
              </a:ext>
            </a:extLst>
          </p:cNvPr>
          <p:cNvSpPr/>
          <p:nvPr/>
        </p:nvSpPr>
        <p:spPr>
          <a:xfrm>
            <a:off x="9416753" y="5120841"/>
            <a:ext cx="2108492" cy="1617778"/>
          </a:xfrm>
          <a:prstGeom prst="roundRect">
            <a:avLst>
              <a:gd name="adj" fmla="val 8384"/>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1" name="文本框 40">
            <a:extLst>
              <a:ext uri="{FF2B5EF4-FFF2-40B4-BE49-F238E27FC236}">
                <a16:creationId xmlns:a16="http://schemas.microsoft.com/office/drawing/2014/main" id="{FD01F719-6ED1-4600-9060-475A109BACE5}"/>
              </a:ext>
            </a:extLst>
          </p:cNvPr>
          <p:cNvSpPr txBox="1"/>
          <p:nvPr/>
        </p:nvSpPr>
        <p:spPr>
          <a:xfrm>
            <a:off x="10460844" y="6275528"/>
            <a:ext cx="100714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accent5">
                    <a:lumMod val="75000"/>
                  </a:schemeClr>
                </a:solidFill>
                <a:latin typeface="微软雅黑" panose="020B0503020204020204" pitchFamily="34" charset="-122"/>
                <a:ea typeface="微软雅黑" panose="020B0503020204020204" pitchFamily="34" charset="-122"/>
              </a:rPr>
              <a:t>最后方案</a:t>
            </a:r>
            <a:endParaRPr kumimoji="0" lang="zh-CN" altLang="en-US" sz="1400" b="1" i="0" u="none" strike="noStrike" kern="1200" cap="none" spc="0" normalizeH="0" baseline="0" noProof="0" dirty="0">
              <a:ln>
                <a:noFill/>
              </a:ln>
              <a:solidFill>
                <a:schemeClr val="accent5">
                  <a:lumMod val="75000"/>
                </a:scheme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64996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621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07</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5976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5075227" y="2644169"/>
            <a:ext cx="71167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模型改进与优化</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u="none" strike="noStrike" kern="1200" cap="none" spc="0" normalizeH="0" baseline="0" noProof="0" dirty="0">
                <a:ln>
                  <a:noFill/>
                </a:ln>
                <a:solidFill>
                  <a:srgbClr val="002060"/>
                </a:solidFill>
                <a:effectLst/>
                <a:uLnTx/>
                <a:uFillTx/>
                <a:latin typeface="微软雅黑"/>
                <a:ea typeface="微软雅黑"/>
                <a:cs typeface="+mn-cs"/>
              </a:rPr>
              <a:t>Model Improvement and Optimization</a:t>
            </a:r>
          </a:p>
        </p:txBody>
      </p:sp>
    </p:spTree>
    <p:extLst>
      <p:ext uri="{BB962C8B-B14F-4D97-AF65-F5344CB8AC3E}">
        <p14:creationId xmlns:p14="http://schemas.microsoft.com/office/powerpoint/2010/main" val="2019336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模型改进与优化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Model Improvement and Optimization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1916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7</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模型调参方法</a:t>
            </a:r>
          </a:p>
        </p:txBody>
      </p:sp>
      <p:sp>
        <p:nvSpPr>
          <p:cNvPr id="5" name="文本框 4">
            <a:extLst>
              <a:ext uri="{FF2B5EF4-FFF2-40B4-BE49-F238E27FC236}">
                <a16:creationId xmlns:a16="http://schemas.microsoft.com/office/drawing/2014/main" id="{6437909D-1385-4A74-ACF2-3394FC7D2AFE}"/>
              </a:ext>
            </a:extLst>
          </p:cNvPr>
          <p:cNvSpPr txBox="1"/>
          <p:nvPr/>
        </p:nvSpPr>
        <p:spPr>
          <a:xfrm>
            <a:off x="666752" y="1626439"/>
            <a:ext cx="10858498" cy="503484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400" b="1" dirty="0">
                <a:solidFill>
                  <a:srgbClr val="0070C0"/>
                </a:solidFill>
                <a:latin typeface="微软雅黑" panose="020B0503020204020204" pitchFamily="34" charset="-122"/>
                <a:ea typeface="微软雅黑" panose="020B0503020204020204" pitchFamily="34" charset="-122"/>
              </a:rPr>
              <a:t>网格搜索：</a:t>
            </a:r>
            <a:r>
              <a:rPr lang="zh-CN" altLang="en-US" sz="1600" dirty="0">
                <a:solidFill>
                  <a:prstClr val="black"/>
                </a:solidFill>
                <a:latin typeface="微软雅黑" panose="020B0503020204020204" pitchFamily="34" charset="-122"/>
                <a:ea typeface="微软雅黑" panose="020B0503020204020204" pitchFamily="34" charset="-122"/>
              </a:rPr>
              <a:t>网格搜索是在所有候选的参数选项中进行循环遍历，尝试每一种可能性，表现最好的参数就是最终的结果（暴力搜索）。原理：在一定的区间内，通过循环遍历，尝试每一种可能性，并计算其约束函数和目标函数的值。对满足约束条件的点，逐个比较其目标函数的值，抛弃坏的点，保留好的点，最后得到最优解的近似解。为了避免初始数据的划分对结果的影响，一般情况下网格搜索需要和交叉验证结合使用。</a:t>
            </a:r>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400" b="1" dirty="0">
                <a:solidFill>
                  <a:srgbClr val="0070C0"/>
                </a:solidFill>
                <a:latin typeface="微软雅黑" panose="020B0503020204020204" pitchFamily="34" charset="-122"/>
                <a:ea typeface="微软雅黑" panose="020B0503020204020204" pitchFamily="34" charset="-122"/>
              </a:rPr>
              <a:t>随机搜索：</a:t>
            </a:r>
            <a:r>
              <a:rPr lang="zh-CN" altLang="en-US" sz="1600" dirty="0">
                <a:solidFill>
                  <a:prstClr val="black"/>
                </a:solidFill>
                <a:latin typeface="微软雅黑" panose="020B0503020204020204" pitchFamily="34" charset="-122"/>
                <a:ea typeface="微软雅黑" panose="020B0503020204020204" pitchFamily="34" charset="-122"/>
              </a:rPr>
              <a:t>随机搜索是利用随机数去求函数近似最优解的方法，区别于网格搜索的暴力搜索。原理：在一定的区间内，不断地、随机地而不是有倾向性地产生随机点，并计算其约束函数和目标函数的值。对满足约束条件的点，逐个比较其目标函数的值，抛弃坏的点，保留好的点，最后得到最优解的近似解。随机搜索建立在概率论的基础上，所取随机点越多，得到最优解的概率也就越大。这种方法存在精度较差的问题，但是找到近似最优解的效率高于网格搜索。随机搜索一般用于粗选或普查。</a:t>
            </a:r>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400" b="1" dirty="0">
                <a:solidFill>
                  <a:srgbClr val="0070C0"/>
                </a:solidFill>
                <a:latin typeface="微软雅黑" panose="020B0503020204020204" pitchFamily="34" charset="-122"/>
                <a:ea typeface="微软雅黑" panose="020B0503020204020204" pitchFamily="34" charset="-122"/>
              </a:rPr>
              <a:t>启发式搜索：</a:t>
            </a:r>
            <a:r>
              <a:rPr lang="zh-CN" altLang="en-US" sz="1600" dirty="0">
                <a:solidFill>
                  <a:prstClr val="black"/>
                </a:solidFill>
                <a:latin typeface="微软雅黑" panose="020B0503020204020204" pitchFamily="34" charset="-122"/>
                <a:ea typeface="微软雅黑" panose="020B0503020204020204" pitchFamily="34" charset="-122"/>
              </a:rPr>
              <a:t>启发式搜索又称有信息搜索，是利用问题拥有的启发信息来引导搜索，以达到减少搜索范围、降低问题复杂度的目的。原理：在状态空间中，对每一个搜索的位置进行评估得到最好的位置，再从这个位置进行搜索，直到目标。这样可以省略大量无谓的搜索路径，提高了搜索效率。在启发式搜索中，对位置的估价是十分重要的。</a:t>
            </a:r>
          </a:p>
        </p:txBody>
      </p:sp>
    </p:spTree>
    <p:extLst>
      <p:ext uri="{BB962C8B-B14F-4D97-AF65-F5344CB8AC3E}">
        <p14:creationId xmlns:p14="http://schemas.microsoft.com/office/powerpoint/2010/main" val="2460079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590913-853B-46B9-B306-B5A3E939BFF1}"/>
              </a:ext>
            </a:extLst>
          </p:cNvPr>
          <p:cNvPicPr/>
          <p:nvPr/>
        </p:nvPicPr>
        <p:blipFill>
          <a:blip r:embed="rId3"/>
          <a:stretch>
            <a:fillRect/>
          </a:stretch>
        </p:blipFill>
        <p:spPr>
          <a:xfrm>
            <a:off x="6251171" y="2304368"/>
            <a:ext cx="5274077" cy="4144056"/>
          </a:xfrm>
          <a:prstGeom prst="rect">
            <a:avLst/>
          </a:prstGeom>
        </p:spPr>
      </p:pic>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模型改进与优化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Model Improvement and Optimization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1916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7</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模型调参方案</a:t>
            </a:r>
          </a:p>
        </p:txBody>
      </p:sp>
      <p:sp>
        <p:nvSpPr>
          <p:cNvPr id="4" name="文本框 3">
            <a:extLst>
              <a:ext uri="{FF2B5EF4-FFF2-40B4-BE49-F238E27FC236}">
                <a16:creationId xmlns:a16="http://schemas.microsoft.com/office/drawing/2014/main" id="{C7557478-699F-4116-A960-6F7741A3CAA1}"/>
              </a:ext>
            </a:extLst>
          </p:cNvPr>
          <p:cNvSpPr txBox="1"/>
          <p:nvPr/>
        </p:nvSpPr>
        <p:spPr>
          <a:xfrm>
            <a:off x="666752" y="1626439"/>
            <a:ext cx="6210298" cy="2526461"/>
          </a:xfrm>
          <a:prstGeom prst="rect">
            <a:avLst/>
          </a:prstGeom>
          <a:noFill/>
        </p:spPr>
        <p:txBody>
          <a:bodyPr wrap="square" rtlCol="0">
            <a:spAutoFit/>
          </a:bodyPr>
          <a:lstStyle/>
          <a:p>
            <a:pPr marL="0" marR="0" lvl="0" indent="0" defTabSz="914400" rtl="0" eaLnBrk="1" fontAlgn="auto" latinLnBrk="0" hangingPunct="1">
              <a:lnSpc>
                <a:spcPct val="125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我们使用</a:t>
            </a:r>
            <a:r>
              <a:rPr lang="en-US" altLang="zh-CN" sz="1600" dirty="0">
                <a:latin typeface="微软雅黑" panose="020B0503020204020204" pitchFamily="34" charset="-122"/>
                <a:ea typeface="微软雅黑" panose="020B0503020204020204" pitchFamily="34" charset="-122"/>
              </a:rPr>
              <a:t>sf3</a:t>
            </a:r>
            <a:r>
              <a:rPr lang="zh-CN" altLang="en-US" sz="1600" dirty="0">
                <a:latin typeface="微软雅黑" panose="020B0503020204020204" pitchFamily="34" charset="-122"/>
                <a:ea typeface="微软雅黑" panose="020B0503020204020204" pitchFamily="34" charset="-122"/>
              </a:rPr>
              <a:t>特征集和</a:t>
            </a:r>
            <a:r>
              <a:rPr lang="en-US" altLang="zh-CN" sz="1600" dirty="0" err="1">
                <a:latin typeface="微软雅黑" panose="020B0503020204020204" pitchFamily="34" charset="-122"/>
                <a:ea typeface="微软雅黑" panose="020B0503020204020204" pitchFamily="34" charset="-122"/>
              </a:rPr>
              <a:t>LightGBM</a:t>
            </a:r>
            <a:r>
              <a:rPr lang="zh-CN" altLang="en-US" sz="1600" dirty="0">
                <a:latin typeface="微软雅黑" panose="020B0503020204020204" pitchFamily="34" charset="-122"/>
                <a:ea typeface="微软雅黑" panose="020B0503020204020204" pitchFamily="34" charset="-122"/>
              </a:rPr>
              <a:t>算法进行网格调参。调参次序为：</a:t>
            </a:r>
          </a:p>
          <a:p>
            <a:pPr marL="342900" marR="0" lvl="0" indent="-342900" defTabSz="914400" rtl="0" eaLnBrk="1" fontAlgn="auto" latinLnBrk="0" hangingPunct="1">
              <a:lnSpc>
                <a:spcPct val="125000"/>
              </a:lnSpc>
              <a:spcBef>
                <a:spcPts val="0"/>
              </a:spcBef>
              <a:spcAft>
                <a:spcPts val="0"/>
              </a:spcAft>
              <a:buClrTx/>
              <a:buSzTx/>
              <a:buFont typeface="+mj-lt"/>
              <a:buAutoNum type="arabicPeriod"/>
              <a:tabLst/>
              <a:defRPr/>
            </a:pPr>
            <a:r>
              <a:rPr lang="zh-CN" altLang="en-US" sz="1600" dirty="0">
                <a:latin typeface="微软雅黑" panose="020B0503020204020204" pitchFamily="34" charset="-122"/>
                <a:ea typeface="微软雅黑" panose="020B0503020204020204" pitchFamily="34" charset="-122"/>
              </a:rPr>
              <a:t>学习率和迭代次数</a:t>
            </a:r>
          </a:p>
          <a:p>
            <a:pPr marL="342900" marR="0" lvl="0" indent="-342900" defTabSz="914400" rtl="0" eaLnBrk="1" fontAlgn="auto" latinLnBrk="0" hangingPunct="1">
              <a:lnSpc>
                <a:spcPct val="125000"/>
              </a:lnSpc>
              <a:spcBef>
                <a:spcPts val="0"/>
              </a:spcBef>
              <a:spcAft>
                <a:spcPts val="0"/>
              </a:spcAft>
              <a:buClrTx/>
              <a:buSzTx/>
              <a:buFont typeface="+mj-lt"/>
              <a:buAutoNum type="arabicPeriod"/>
              <a:tabLst/>
              <a:defRPr/>
            </a:pPr>
            <a:r>
              <a:rPr lang="en-US" altLang="zh-CN" sz="1600" dirty="0" err="1">
                <a:latin typeface="微软雅黑" panose="020B0503020204020204" pitchFamily="34" charset="-122"/>
                <a:ea typeface="微软雅黑" panose="020B0503020204020204" pitchFamily="34" charset="-122"/>
              </a:rPr>
              <a:t>max_depth</a:t>
            </a:r>
            <a:r>
              <a:rPr lang="zh-CN" altLang="en-US" sz="1600" dirty="0">
                <a:latin typeface="微软雅黑" panose="020B0503020204020204" pitchFamily="34" charset="-122"/>
                <a:ea typeface="微软雅黑" panose="020B0503020204020204" pitchFamily="34" charset="-122"/>
              </a:rPr>
              <a:t>和</a:t>
            </a:r>
            <a:r>
              <a:rPr lang="en-US" altLang="zh-CN" sz="1600" dirty="0" err="1">
                <a:latin typeface="微软雅黑" panose="020B0503020204020204" pitchFamily="34" charset="-122"/>
                <a:ea typeface="微软雅黑" panose="020B0503020204020204" pitchFamily="34" charset="-122"/>
              </a:rPr>
              <a:t>num_leaves</a:t>
            </a:r>
            <a:endParaRPr lang="en-US" altLang="zh-CN" sz="1600" dirty="0">
              <a:latin typeface="微软雅黑" panose="020B0503020204020204" pitchFamily="34" charset="-122"/>
              <a:ea typeface="微软雅黑" panose="020B0503020204020204" pitchFamily="34" charset="-122"/>
            </a:endParaRPr>
          </a:p>
          <a:p>
            <a:pPr marL="342900" marR="0" lvl="0" indent="-342900" defTabSz="914400" rtl="0" eaLnBrk="1" fontAlgn="auto" latinLnBrk="0" hangingPunct="1">
              <a:lnSpc>
                <a:spcPct val="125000"/>
              </a:lnSpc>
              <a:spcBef>
                <a:spcPts val="0"/>
              </a:spcBef>
              <a:spcAft>
                <a:spcPts val="0"/>
              </a:spcAft>
              <a:buClrTx/>
              <a:buSzTx/>
              <a:buFont typeface="+mj-lt"/>
              <a:buAutoNum type="arabicPeriod"/>
              <a:tabLst/>
              <a:defRPr/>
            </a:pPr>
            <a:r>
              <a:rPr lang="en-US" altLang="zh-CN" sz="1600" dirty="0" err="1">
                <a:latin typeface="微软雅黑" panose="020B0503020204020204" pitchFamily="34" charset="-122"/>
                <a:ea typeface="微软雅黑" panose="020B0503020204020204" pitchFamily="34" charset="-122"/>
              </a:rPr>
              <a:t>min_data_in_leaf</a:t>
            </a:r>
            <a:r>
              <a:rPr lang="zh-CN" altLang="en-US" sz="1600" dirty="0">
                <a:latin typeface="微软雅黑" panose="020B0503020204020204" pitchFamily="34" charset="-122"/>
                <a:ea typeface="微软雅黑" panose="020B0503020204020204" pitchFamily="34" charset="-122"/>
              </a:rPr>
              <a:t>和</a:t>
            </a:r>
            <a:r>
              <a:rPr lang="en-US" altLang="zh-CN" sz="1600" dirty="0" err="1">
                <a:latin typeface="微软雅黑" panose="020B0503020204020204" pitchFamily="34" charset="-122"/>
                <a:ea typeface="微软雅黑" panose="020B0503020204020204" pitchFamily="34" charset="-122"/>
              </a:rPr>
              <a:t>max_bin</a:t>
            </a:r>
            <a:r>
              <a:rPr lang="en-US" altLang="zh-CN" sz="1600" dirty="0">
                <a:latin typeface="微软雅黑" panose="020B0503020204020204" pitchFamily="34" charset="-122"/>
                <a:ea typeface="微软雅黑" panose="020B0503020204020204" pitchFamily="34" charset="-122"/>
              </a:rPr>
              <a:t> in</a:t>
            </a:r>
          </a:p>
          <a:p>
            <a:pPr marL="342900" marR="0" lvl="0" indent="-342900" defTabSz="914400" rtl="0" eaLnBrk="1" fontAlgn="auto" latinLnBrk="0" hangingPunct="1">
              <a:lnSpc>
                <a:spcPct val="125000"/>
              </a:lnSpc>
              <a:spcBef>
                <a:spcPts val="0"/>
              </a:spcBef>
              <a:spcAft>
                <a:spcPts val="0"/>
              </a:spcAft>
              <a:buClrTx/>
              <a:buSzTx/>
              <a:buFont typeface="+mj-lt"/>
              <a:buAutoNum type="arabicPeriod"/>
              <a:tabLst/>
              <a:defRPr/>
            </a:pPr>
            <a:r>
              <a:rPr lang="en-US" altLang="zh-CN" sz="1600" dirty="0" err="1">
                <a:latin typeface="微软雅黑" panose="020B0503020204020204" pitchFamily="34" charset="-122"/>
                <a:ea typeface="微软雅黑" panose="020B0503020204020204" pitchFamily="34" charset="-122"/>
              </a:rPr>
              <a:t>feature_fraction</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bagging_fraction</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bagging_freq</a:t>
            </a:r>
            <a:endParaRPr lang="en-US" altLang="zh-CN" sz="1600" dirty="0">
              <a:latin typeface="微软雅黑" panose="020B0503020204020204" pitchFamily="34" charset="-122"/>
              <a:ea typeface="微软雅黑" panose="020B0503020204020204" pitchFamily="34" charset="-122"/>
            </a:endParaRPr>
          </a:p>
          <a:p>
            <a:pPr marL="342900" marR="0" lvl="0" indent="-342900" defTabSz="914400" rtl="0" eaLnBrk="1" fontAlgn="auto" latinLnBrk="0" hangingPunct="1">
              <a:lnSpc>
                <a:spcPct val="125000"/>
              </a:lnSpc>
              <a:spcBef>
                <a:spcPts val="0"/>
              </a:spcBef>
              <a:spcAft>
                <a:spcPts val="0"/>
              </a:spcAft>
              <a:buClrTx/>
              <a:buSzTx/>
              <a:buFont typeface="+mj-lt"/>
              <a:buAutoNum type="arabicPeriod"/>
              <a:tabLst/>
              <a:defRPr/>
            </a:pPr>
            <a:r>
              <a:rPr lang="en-US" altLang="zh-CN" sz="1600" dirty="0">
                <a:latin typeface="微软雅黑" panose="020B0503020204020204" pitchFamily="34" charset="-122"/>
                <a:ea typeface="微软雅黑" panose="020B0503020204020204" pitchFamily="34" charset="-122"/>
              </a:rPr>
              <a:t>lambda_l1</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lambda_l2</a:t>
            </a:r>
          </a:p>
          <a:p>
            <a:pPr marL="342900" marR="0" lvl="0" indent="-342900" defTabSz="914400" rtl="0" eaLnBrk="1" fontAlgn="auto" latinLnBrk="0" hangingPunct="1">
              <a:lnSpc>
                <a:spcPct val="125000"/>
              </a:lnSpc>
              <a:spcBef>
                <a:spcPts val="0"/>
              </a:spcBef>
              <a:spcAft>
                <a:spcPts val="0"/>
              </a:spcAft>
              <a:buClrTx/>
              <a:buSzTx/>
              <a:buFont typeface="+mj-lt"/>
              <a:buAutoNum type="arabicPeriod"/>
              <a:tabLst/>
              <a:defRPr/>
            </a:pPr>
            <a:r>
              <a:rPr lang="zh-CN" altLang="en-US" sz="1600" dirty="0">
                <a:latin typeface="微软雅黑" panose="020B0503020204020204" pitchFamily="34" charset="-122"/>
                <a:ea typeface="微软雅黑" panose="020B0503020204020204" pitchFamily="34" charset="-122"/>
              </a:rPr>
              <a:t>确定</a:t>
            </a:r>
            <a:r>
              <a:rPr lang="en-US" altLang="zh-CN" sz="1600" dirty="0" err="1">
                <a:latin typeface="微软雅黑" panose="020B0503020204020204" pitchFamily="34" charset="-122"/>
                <a:ea typeface="微软雅黑" panose="020B0503020204020204" pitchFamily="34" charset="-122"/>
              </a:rPr>
              <a:t>min_split_gain</a:t>
            </a:r>
            <a:endParaRPr lang="en-US" altLang="zh-CN" sz="1600" dirty="0">
              <a:latin typeface="微软雅黑" panose="020B0503020204020204" pitchFamily="34" charset="-122"/>
              <a:ea typeface="微软雅黑" panose="020B0503020204020204" pitchFamily="34" charset="-122"/>
            </a:endParaRPr>
          </a:p>
          <a:p>
            <a:pPr marL="342900" marR="0" lvl="0" indent="-342900" defTabSz="914400" rtl="0" eaLnBrk="1" fontAlgn="auto" latinLnBrk="0" hangingPunct="1">
              <a:lnSpc>
                <a:spcPct val="125000"/>
              </a:lnSpc>
              <a:spcBef>
                <a:spcPts val="0"/>
              </a:spcBef>
              <a:spcAft>
                <a:spcPts val="0"/>
              </a:spcAft>
              <a:buClrTx/>
              <a:buSzTx/>
              <a:buFont typeface="+mj-lt"/>
              <a:buAutoNum type="arabicPeriod"/>
              <a:tabLst/>
              <a:defRPr/>
            </a:pPr>
            <a:r>
              <a:rPr lang="zh-CN" altLang="en-US" sz="1600" dirty="0">
                <a:latin typeface="微软雅黑" panose="020B0503020204020204" pitchFamily="34" charset="-122"/>
                <a:ea typeface="微软雅黑" panose="020B0503020204020204" pitchFamily="34" charset="-122"/>
              </a:rPr>
              <a:t>降低学习率，增加迭代次数，验证模型</a:t>
            </a:r>
          </a:p>
        </p:txBody>
      </p:sp>
      <p:grpSp>
        <p:nvGrpSpPr>
          <p:cNvPr id="2" name="组合 1">
            <a:extLst>
              <a:ext uri="{FF2B5EF4-FFF2-40B4-BE49-F238E27FC236}">
                <a16:creationId xmlns:a16="http://schemas.microsoft.com/office/drawing/2014/main" id="{58D42ECA-F39B-4390-9675-BE008602775D}"/>
              </a:ext>
            </a:extLst>
          </p:cNvPr>
          <p:cNvGrpSpPr/>
          <p:nvPr/>
        </p:nvGrpSpPr>
        <p:grpSpPr>
          <a:xfrm>
            <a:off x="666751" y="4312702"/>
            <a:ext cx="7911984" cy="2135722"/>
            <a:chOff x="666751" y="5063921"/>
            <a:chExt cx="2914650" cy="786766"/>
          </a:xfrm>
        </p:grpSpPr>
        <p:pic>
          <p:nvPicPr>
            <p:cNvPr id="6" name="图片 5">
              <a:extLst>
                <a:ext uri="{FF2B5EF4-FFF2-40B4-BE49-F238E27FC236}">
                  <a16:creationId xmlns:a16="http://schemas.microsoft.com/office/drawing/2014/main" id="{3A5D57F5-E3EE-4C55-99BF-47BD74FFAF00}"/>
                </a:ext>
              </a:extLst>
            </p:cNvPr>
            <p:cNvPicPr/>
            <p:nvPr/>
          </p:nvPicPr>
          <p:blipFill>
            <a:blip r:embed="rId4"/>
            <a:stretch>
              <a:fillRect/>
            </a:stretch>
          </p:blipFill>
          <p:spPr>
            <a:xfrm>
              <a:off x="666751" y="5063922"/>
              <a:ext cx="971550" cy="786765"/>
            </a:xfrm>
            <a:prstGeom prst="rect">
              <a:avLst/>
            </a:prstGeom>
          </p:spPr>
        </p:pic>
        <p:pic>
          <p:nvPicPr>
            <p:cNvPr id="7" name="图片 6">
              <a:extLst>
                <a:ext uri="{FF2B5EF4-FFF2-40B4-BE49-F238E27FC236}">
                  <a16:creationId xmlns:a16="http://schemas.microsoft.com/office/drawing/2014/main" id="{D699C1E7-7237-4B64-AC36-5412BCE2BB9E}"/>
                </a:ext>
              </a:extLst>
            </p:cNvPr>
            <p:cNvPicPr/>
            <p:nvPr/>
          </p:nvPicPr>
          <p:blipFill>
            <a:blip r:embed="rId5"/>
            <a:stretch>
              <a:fillRect/>
            </a:stretch>
          </p:blipFill>
          <p:spPr>
            <a:xfrm>
              <a:off x="1638301" y="5068367"/>
              <a:ext cx="971550" cy="782320"/>
            </a:xfrm>
            <a:prstGeom prst="rect">
              <a:avLst/>
            </a:prstGeom>
          </p:spPr>
        </p:pic>
        <p:pic>
          <p:nvPicPr>
            <p:cNvPr id="8" name="图片 7">
              <a:extLst>
                <a:ext uri="{FF2B5EF4-FFF2-40B4-BE49-F238E27FC236}">
                  <a16:creationId xmlns:a16="http://schemas.microsoft.com/office/drawing/2014/main" id="{3C0C9CDB-1584-4FA2-993E-1514620F9CD4}"/>
                </a:ext>
              </a:extLst>
            </p:cNvPr>
            <p:cNvPicPr/>
            <p:nvPr/>
          </p:nvPicPr>
          <p:blipFill>
            <a:blip r:embed="rId6"/>
            <a:stretch>
              <a:fillRect/>
            </a:stretch>
          </p:blipFill>
          <p:spPr>
            <a:xfrm>
              <a:off x="2609851" y="5063921"/>
              <a:ext cx="971550" cy="786765"/>
            </a:xfrm>
            <a:prstGeom prst="rect">
              <a:avLst/>
            </a:prstGeom>
          </p:spPr>
        </p:pic>
      </p:grpSp>
    </p:spTree>
    <p:extLst>
      <p:ext uri="{BB962C8B-B14F-4D97-AF65-F5344CB8AC3E}">
        <p14:creationId xmlns:p14="http://schemas.microsoft.com/office/powerpoint/2010/main" val="2781284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621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08</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5976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5075227" y="2644169"/>
            <a:ext cx="71167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总结</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u="none" strike="noStrike" kern="1200" cap="none" spc="0" normalizeH="0" baseline="0" noProof="0" dirty="0">
                <a:ln>
                  <a:noFill/>
                </a:ln>
                <a:solidFill>
                  <a:srgbClr val="002060"/>
                </a:solidFill>
                <a:effectLst/>
                <a:uLnTx/>
                <a:uFillTx/>
                <a:latin typeface="微软雅黑"/>
                <a:ea typeface="微软雅黑"/>
                <a:cs typeface="+mn-cs"/>
              </a:rPr>
              <a:t>Conclusion</a:t>
            </a:r>
          </a:p>
        </p:txBody>
      </p:sp>
    </p:spTree>
    <p:extLst>
      <p:ext uri="{BB962C8B-B14F-4D97-AF65-F5344CB8AC3E}">
        <p14:creationId xmlns:p14="http://schemas.microsoft.com/office/powerpoint/2010/main" val="227622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621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5976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5075227" y="2644169"/>
            <a:ext cx="71167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引言</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u="none" strike="noStrike" kern="1200" cap="none" spc="0" normalizeH="0" baseline="0" noProof="0" dirty="0">
                <a:ln>
                  <a:noFill/>
                </a:ln>
                <a:solidFill>
                  <a:srgbClr val="002060"/>
                </a:solidFill>
                <a:effectLst/>
                <a:uLnTx/>
                <a:uFillTx/>
                <a:latin typeface="微软雅黑"/>
                <a:ea typeface="微软雅黑"/>
                <a:cs typeface="+mn-cs"/>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总结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Conclusion</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pSp>
        <p:nvGrpSpPr>
          <p:cNvPr id="2" name="组合 1">
            <a:extLst>
              <a:ext uri="{FF2B5EF4-FFF2-40B4-BE49-F238E27FC236}">
                <a16:creationId xmlns:a16="http://schemas.microsoft.com/office/drawing/2014/main" id="{B269C49E-A2F6-4687-A64D-54000785DD1C}"/>
              </a:ext>
            </a:extLst>
          </p:cNvPr>
          <p:cNvGrpSpPr/>
          <p:nvPr/>
        </p:nvGrpSpPr>
        <p:grpSpPr>
          <a:xfrm>
            <a:off x="666755" y="2670910"/>
            <a:ext cx="5226046" cy="3798075"/>
            <a:chOff x="6299200" y="1340869"/>
            <a:chExt cx="5226046" cy="3798075"/>
          </a:xfrm>
        </p:grpSpPr>
        <p:sp>
          <p:nvSpPr>
            <p:cNvPr id="5" name="矩形: 圆角 4">
              <a:extLst>
                <a:ext uri="{FF2B5EF4-FFF2-40B4-BE49-F238E27FC236}">
                  <a16:creationId xmlns:a16="http://schemas.microsoft.com/office/drawing/2014/main" id="{17CFB0C6-5013-48D4-A45D-5EA0231A207B}"/>
                </a:ext>
              </a:extLst>
            </p:cNvPr>
            <p:cNvSpPr/>
            <p:nvPr/>
          </p:nvSpPr>
          <p:spPr>
            <a:xfrm>
              <a:off x="6299200" y="1340869"/>
              <a:ext cx="5226046" cy="3798075"/>
            </a:xfrm>
            <a:prstGeom prst="roundRect">
              <a:avLst>
                <a:gd name="adj" fmla="val 8384"/>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A469E9B-8BE0-481F-9B9D-2A3FCE05623F}"/>
                </a:ext>
              </a:extLst>
            </p:cNvPr>
            <p:cNvSpPr txBox="1"/>
            <p:nvPr/>
          </p:nvSpPr>
          <p:spPr>
            <a:xfrm>
              <a:off x="6413500" y="1420995"/>
              <a:ext cx="4997447" cy="3651449"/>
            </a:xfrm>
            <a:prstGeom prst="rect">
              <a:avLst/>
            </a:prstGeom>
            <a:noFill/>
          </p:spPr>
          <p:txBody>
            <a:bodyPr wrap="square" rtlCol="0">
              <a:spAutoFit/>
            </a:bodyPr>
            <a:lstStyle/>
            <a:p>
              <a:pPr marR="0" lvl="0" defTabSz="914400" rtl="0" eaLnBrk="1" fontAlgn="auto" latinLnBrk="0" hangingPunct="1">
                <a:lnSpc>
                  <a:spcPct val="125000"/>
                </a:lnSpc>
                <a:spcBef>
                  <a:spcPts val="0"/>
                </a:spcBef>
                <a:spcAft>
                  <a:spcPts val="1000"/>
                </a:spcAft>
                <a:buClrTx/>
                <a:buSzTx/>
                <a:tabLst/>
                <a:defRPr/>
              </a:pPr>
              <a:r>
                <a:rPr lang="zh-CN" altLang="en-US" b="1" dirty="0">
                  <a:solidFill>
                    <a:srgbClr val="002060"/>
                  </a:solidFill>
                  <a:latin typeface="微软雅黑" panose="020B0503020204020204" pitchFamily="34" charset="-122"/>
                  <a:ea typeface="微软雅黑" panose="020B0503020204020204" pitchFamily="34" charset="-122"/>
                </a:rPr>
                <a:t>通过本项目，我们实现了以下几个预期目标：</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dirty="0">
                  <a:solidFill>
                    <a:prstClr val="black"/>
                  </a:solidFill>
                  <a:latin typeface="微软雅黑" panose="020B0503020204020204" pitchFamily="34" charset="-122"/>
                  <a:ea typeface="微软雅黑" panose="020B0503020204020204" pitchFamily="34" charset="-122"/>
                </a:rPr>
                <a:t>成功应用机器学习技术对</a:t>
              </a:r>
              <a:r>
                <a:rPr lang="en-US" altLang="zh-CN" dirty="0">
                  <a:solidFill>
                    <a:prstClr val="black"/>
                  </a:solidFill>
                  <a:latin typeface="微软雅黑" panose="020B0503020204020204" pitchFamily="34" charset="-122"/>
                  <a:ea typeface="微软雅黑" panose="020B0503020204020204" pitchFamily="34" charset="-122"/>
                </a:rPr>
                <a:t>O2O</a:t>
              </a:r>
              <a:r>
                <a:rPr lang="zh-CN" altLang="en-US" dirty="0">
                  <a:solidFill>
                    <a:prstClr val="black"/>
                  </a:solidFill>
                  <a:latin typeface="微软雅黑" panose="020B0503020204020204" pitchFamily="34" charset="-122"/>
                  <a:ea typeface="微软雅黑" panose="020B0503020204020204" pitchFamily="34" charset="-122"/>
                </a:rPr>
                <a:t>优惠券的核销概率进行预测，特别是在处理大规模数据集时，展示了数据挖掘和特征工程的重要性。</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dirty="0">
                  <a:solidFill>
                    <a:prstClr val="black"/>
                  </a:solidFill>
                  <a:latin typeface="微软雅黑" panose="020B0503020204020204" pitchFamily="34" charset="-122"/>
                  <a:ea typeface="微软雅黑" panose="020B0503020204020204" pitchFamily="34" charset="-122"/>
                </a:rPr>
                <a:t>通过不断迭代的特征工程和模型调优，显著提升了预测的</a:t>
              </a:r>
              <a:r>
                <a:rPr lang="en-US" altLang="zh-CN" dirty="0">
                  <a:solidFill>
                    <a:prstClr val="black"/>
                  </a:solidFill>
                  <a:latin typeface="微软雅黑" panose="020B0503020204020204" pitchFamily="34" charset="-122"/>
                  <a:ea typeface="微软雅黑" panose="020B0503020204020204" pitchFamily="34" charset="-122"/>
                </a:rPr>
                <a:t>AUC</a:t>
              </a:r>
              <a:r>
                <a:rPr lang="zh-CN" altLang="en-US" dirty="0">
                  <a:solidFill>
                    <a:prstClr val="black"/>
                  </a:solidFill>
                  <a:latin typeface="微软雅黑" panose="020B0503020204020204" pitchFamily="34" charset="-122"/>
                  <a:ea typeface="微软雅黑" panose="020B0503020204020204" pitchFamily="34" charset="-122"/>
                </a:rPr>
                <a:t>值，从而增强了模型的实用性和商业价值。</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dirty="0">
                  <a:solidFill>
                    <a:prstClr val="black"/>
                  </a:solidFill>
                  <a:latin typeface="微软雅黑" panose="020B0503020204020204" pitchFamily="34" charset="-122"/>
                  <a:ea typeface="微软雅黑" panose="020B0503020204020204" pitchFamily="34" charset="-122"/>
                </a:rPr>
                <a:t>探索了特征之间的关系和对模型影响的深入分析，增进了对</a:t>
              </a:r>
              <a:r>
                <a:rPr lang="en-US" altLang="zh-CN" dirty="0">
                  <a:solidFill>
                    <a:prstClr val="black"/>
                  </a:solidFill>
                  <a:latin typeface="微软雅黑" panose="020B0503020204020204" pitchFamily="34" charset="-122"/>
                  <a:ea typeface="微软雅黑" panose="020B0503020204020204" pitchFamily="34" charset="-122"/>
                </a:rPr>
                <a:t>O2O</a:t>
              </a:r>
              <a:r>
                <a:rPr lang="zh-CN" altLang="en-US" dirty="0">
                  <a:solidFill>
                    <a:prstClr val="black"/>
                  </a:solidFill>
                  <a:latin typeface="微软雅黑" panose="020B0503020204020204" pitchFamily="34" charset="-122"/>
                  <a:ea typeface="微软雅黑" panose="020B0503020204020204" pitchFamily="34" charset="-122"/>
                </a:rPr>
                <a:t>行业用户行为和优惠券使用模式的理解。</a:t>
              </a:r>
            </a:p>
          </p:txBody>
        </p:sp>
      </p:grpSp>
      <p:grpSp>
        <p:nvGrpSpPr>
          <p:cNvPr id="4" name="组合 3">
            <a:extLst>
              <a:ext uri="{FF2B5EF4-FFF2-40B4-BE49-F238E27FC236}">
                <a16:creationId xmlns:a16="http://schemas.microsoft.com/office/drawing/2014/main" id="{1335600E-01A2-4C14-8C87-5F9EB1FB3409}"/>
              </a:ext>
            </a:extLst>
          </p:cNvPr>
          <p:cNvGrpSpPr/>
          <p:nvPr/>
        </p:nvGrpSpPr>
        <p:grpSpPr>
          <a:xfrm>
            <a:off x="6299200" y="2670910"/>
            <a:ext cx="5226046" cy="3798075"/>
            <a:chOff x="666755" y="1340869"/>
            <a:chExt cx="5226046" cy="3798075"/>
          </a:xfrm>
        </p:grpSpPr>
        <p:sp>
          <p:nvSpPr>
            <p:cNvPr id="9" name="矩形: 圆角 8">
              <a:extLst>
                <a:ext uri="{FF2B5EF4-FFF2-40B4-BE49-F238E27FC236}">
                  <a16:creationId xmlns:a16="http://schemas.microsoft.com/office/drawing/2014/main" id="{084D5719-DEA2-4732-BF14-F48BB2A6517C}"/>
                </a:ext>
              </a:extLst>
            </p:cNvPr>
            <p:cNvSpPr/>
            <p:nvPr/>
          </p:nvSpPr>
          <p:spPr>
            <a:xfrm>
              <a:off x="666755" y="1340869"/>
              <a:ext cx="5226046" cy="3798075"/>
            </a:xfrm>
            <a:prstGeom prst="roundRect">
              <a:avLst>
                <a:gd name="adj" fmla="val 8384"/>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2276AD-31E5-40BE-922B-DEBE2A5B814F}"/>
                </a:ext>
              </a:extLst>
            </p:cNvPr>
            <p:cNvSpPr txBox="1"/>
            <p:nvPr/>
          </p:nvSpPr>
          <p:spPr>
            <a:xfrm>
              <a:off x="781055" y="1420995"/>
              <a:ext cx="4997447" cy="3627211"/>
            </a:xfrm>
            <a:prstGeom prst="rect">
              <a:avLst/>
            </a:prstGeom>
            <a:noFill/>
          </p:spPr>
          <p:txBody>
            <a:bodyPr wrap="square" rtlCol="0">
              <a:spAutoFit/>
            </a:bodyPr>
            <a:lstStyle/>
            <a:p>
              <a:pPr marR="0" lvl="0" defTabSz="914400" rtl="0" eaLnBrk="1" fontAlgn="auto" latinLnBrk="0" hangingPunct="1">
                <a:lnSpc>
                  <a:spcPct val="125000"/>
                </a:lnSpc>
                <a:spcBef>
                  <a:spcPts val="0"/>
                </a:spcBef>
                <a:spcAft>
                  <a:spcPts val="1000"/>
                </a:spcAft>
                <a:buClrTx/>
                <a:buSzTx/>
                <a:tabLst/>
                <a:defRPr/>
              </a:pPr>
              <a:r>
                <a:rPr lang="zh-CN" altLang="en-US" b="1" dirty="0">
                  <a:solidFill>
                    <a:srgbClr val="002060"/>
                  </a:solidFill>
                  <a:latin typeface="微软雅黑" panose="020B0503020204020204" pitchFamily="34" charset="-122"/>
                  <a:ea typeface="微软雅黑" panose="020B0503020204020204" pitchFamily="34" charset="-122"/>
                </a:rPr>
                <a:t>在解决本问题的过程中收获了一些宝贵的经验：</a:t>
              </a:r>
              <a:endParaRPr lang="en-US" altLang="zh-CN" b="1" dirty="0">
                <a:solidFill>
                  <a:srgbClr val="002060"/>
                </a:solidFill>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40000"/>
                </a:lnSpc>
                <a:spcBef>
                  <a:spcPts val="0"/>
                </a:spcBef>
                <a:spcAft>
                  <a:spcPts val="0"/>
                </a:spcAft>
                <a:buClrTx/>
                <a:buSzTx/>
                <a:buFont typeface="Wingdings" panose="05000000000000000000" pitchFamily="2" charset="2"/>
                <a:buChar char="Ø"/>
                <a:tabLst/>
                <a:defRPr/>
              </a:pPr>
              <a:r>
                <a:rPr lang="zh-CN" altLang="en-US" dirty="0">
                  <a:solidFill>
                    <a:prstClr val="black"/>
                  </a:solidFill>
                  <a:latin typeface="微软雅黑" panose="020B0503020204020204" pitchFamily="34" charset="-122"/>
                  <a:ea typeface="微软雅黑" panose="020B0503020204020204" pitchFamily="34" charset="-122"/>
                </a:rPr>
                <a:t>特征工程是提升模型性能的关键，合理的特征提取和优化能够有效提高模型的预测准确度。</a:t>
              </a:r>
            </a:p>
            <a:p>
              <a:pPr marL="342900" marR="0" lvl="0" indent="-342900" algn="just" defTabSz="914400" rtl="0" eaLnBrk="1" fontAlgn="auto" latinLnBrk="0" hangingPunct="1">
                <a:lnSpc>
                  <a:spcPct val="140000"/>
                </a:lnSpc>
                <a:spcBef>
                  <a:spcPts val="0"/>
                </a:spcBef>
                <a:spcAft>
                  <a:spcPts val="0"/>
                </a:spcAft>
                <a:buClrTx/>
                <a:buSzTx/>
                <a:buFont typeface="Wingdings" panose="05000000000000000000" pitchFamily="2" charset="2"/>
                <a:buChar char="Ø"/>
                <a:tabLst/>
                <a:defRPr/>
              </a:pPr>
              <a:r>
                <a:rPr lang="zh-CN" altLang="en-US" dirty="0">
                  <a:solidFill>
                    <a:prstClr val="black"/>
                  </a:solidFill>
                  <a:latin typeface="微软雅黑" panose="020B0503020204020204" pitchFamily="34" charset="-122"/>
                  <a:ea typeface="微软雅黑" panose="020B0503020204020204" pitchFamily="34" charset="-122"/>
                </a:rPr>
                <a:t>交叉验证和适当的模型调参对于防止过拟合和提升模型泛化能力至关重要。</a:t>
              </a:r>
            </a:p>
            <a:p>
              <a:pPr marL="342900" marR="0" lvl="0" indent="-342900" algn="just" defTabSz="914400" rtl="0" eaLnBrk="1" fontAlgn="auto" latinLnBrk="0" hangingPunct="1">
                <a:lnSpc>
                  <a:spcPct val="140000"/>
                </a:lnSpc>
                <a:spcBef>
                  <a:spcPts val="0"/>
                </a:spcBef>
                <a:spcAft>
                  <a:spcPts val="0"/>
                </a:spcAft>
                <a:buClrTx/>
                <a:buSzTx/>
                <a:buFont typeface="Wingdings" panose="05000000000000000000" pitchFamily="2" charset="2"/>
                <a:buChar char="Ø"/>
                <a:tabLst/>
                <a:defRPr/>
              </a:pPr>
              <a:r>
                <a:rPr lang="zh-CN" altLang="en-US" dirty="0">
                  <a:solidFill>
                    <a:prstClr val="black"/>
                  </a:solidFill>
                  <a:latin typeface="微软雅黑" panose="020B0503020204020204" pitchFamily="34" charset="-122"/>
                  <a:ea typeface="微软雅黑" panose="020B0503020204020204" pitchFamily="34" charset="-122"/>
                </a:rPr>
                <a:t>在实际应用中，对算法的选择和优化应结合具体业务场景和数据特点，以实现最优的预测效果。</a:t>
              </a:r>
            </a:p>
          </p:txBody>
        </p:sp>
      </p:grpSp>
      <p:sp>
        <p:nvSpPr>
          <p:cNvPr id="15" name="文本框 14">
            <a:extLst>
              <a:ext uri="{FF2B5EF4-FFF2-40B4-BE49-F238E27FC236}">
                <a16:creationId xmlns:a16="http://schemas.microsoft.com/office/drawing/2014/main" id="{8CD45269-FDB8-49ED-9A84-89896AC88F57}"/>
              </a:ext>
            </a:extLst>
          </p:cNvPr>
          <p:cNvSpPr txBox="1"/>
          <p:nvPr/>
        </p:nvSpPr>
        <p:spPr>
          <a:xfrm>
            <a:off x="666752" y="1184447"/>
            <a:ext cx="10858498" cy="128990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在本问题中，我们主要关注了</a:t>
            </a:r>
            <a:r>
              <a:rPr lang="en-US" altLang="zh-CN" dirty="0">
                <a:solidFill>
                  <a:prstClr val="black"/>
                </a:solidFill>
                <a:latin typeface="微软雅黑" panose="020B0503020204020204" pitchFamily="34" charset="-122"/>
                <a:ea typeface="微软雅黑" panose="020B0503020204020204" pitchFamily="34" charset="-122"/>
              </a:rPr>
              <a:t>O2O</a:t>
            </a:r>
            <a:r>
              <a:rPr lang="zh-CN" altLang="en-US" dirty="0">
                <a:solidFill>
                  <a:prstClr val="black"/>
                </a:solidFill>
                <a:latin typeface="微软雅黑" panose="020B0503020204020204" pitchFamily="34" charset="-122"/>
                <a:ea typeface="微软雅黑" panose="020B0503020204020204" pitchFamily="34" charset="-122"/>
              </a:rPr>
              <a:t>优惠券核销预测的问题，采用了机器学习方法，特别是</a:t>
            </a:r>
            <a:r>
              <a:rPr lang="en-US" altLang="zh-CN" dirty="0" err="1">
                <a:solidFill>
                  <a:prstClr val="black"/>
                </a:solidFill>
                <a:latin typeface="微软雅黑" panose="020B0503020204020204" pitchFamily="34" charset="-122"/>
                <a:ea typeface="微软雅黑" panose="020B0503020204020204" pitchFamily="34" charset="-122"/>
              </a:rPr>
              <a:t>XGBoost</a:t>
            </a:r>
            <a:r>
              <a:rPr lang="zh-CN" altLang="en-US" dirty="0">
                <a:solidFill>
                  <a:prstClr val="black"/>
                </a:solidFill>
                <a:latin typeface="微软雅黑" panose="020B0503020204020204" pitchFamily="34" charset="-122"/>
                <a:ea typeface="微软雅黑" panose="020B0503020204020204" pitchFamily="34" charset="-122"/>
              </a:rPr>
              <a:t>和</a:t>
            </a:r>
            <a:r>
              <a:rPr lang="en-US" altLang="zh-CN" dirty="0" err="1">
                <a:solidFill>
                  <a:prstClr val="black"/>
                </a:solidFill>
                <a:latin typeface="微软雅黑" panose="020B0503020204020204" pitchFamily="34" charset="-122"/>
                <a:ea typeface="微软雅黑" panose="020B0503020204020204" pitchFamily="34" charset="-122"/>
              </a:rPr>
              <a:t>LightGBM</a:t>
            </a:r>
            <a:r>
              <a:rPr lang="zh-CN" altLang="en-US" dirty="0">
                <a:solidFill>
                  <a:prstClr val="black"/>
                </a:solidFill>
                <a:latin typeface="微软雅黑" panose="020B0503020204020204" pitchFamily="34" charset="-122"/>
                <a:ea typeface="微软雅黑" panose="020B0503020204020204" pitchFamily="34" charset="-122"/>
              </a:rPr>
              <a:t>两种算法。通过详尽的数据探索和特征工程，我们从原始数据中提取了多维度的特征，包括用户行为、优惠券属性和商户信息等，并通过滑窗等方法进一步丰富了数据特征，以适应模型的需求。</a:t>
            </a:r>
            <a:endParaRPr kumimoji="0" lang="zh-CN" altLang="en-US"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39784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64C7AAB-5F8B-F356-A714-5ACDCEE7330E}"/>
              </a:ext>
            </a:extLst>
          </p:cNvPr>
          <p:cNvSpPr txBox="1">
            <a:spLocks/>
          </p:cNvSpPr>
          <p:nvPr/>
        </p:nvSpPr>
        <p:spPr>
          <a:xfrm>
            <a:off x="1512892" y="2171705"/>
            <a:ext cx="6651911" cy="9711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感谢垂听，恳请指正！</a:t>
            </a:r>
            <a:endParaRPr kumimoji="0" lang="en-US" altLang="zh-CN"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10" name="标题 1">
            <a:extLst>
              <a:ext uri="{FF2B5EF4-FFF2-40B4-BE49-F238E27FC236}">
                <a16:creationId xmlns:a16="http://schemas.microsoft.com/office/drawing/2014/main" id="{110E0CC2-CF75-4EAE-8FED-B8FAFBD40E56}"/>
              </a:ext>
            </a:extLst>
          </p:cNvPr>
          <p:cNvSpPr txBox="1">
            <a:spLocks/>
          </p:cNvSpPr>
          <p:nvPr/>
        </p:nvSpPr>
        <p:spPr>
          <a:xfrm>
            <a:off x="1057275" y="3727871"/>
            <a:ext cx="9091188" cy="10009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algn="ctr">
              <a:lnSpc>
                <a:spcPct val="150000"/>
              </a:lnSpc>
            </a:pPr>
            <a:r>
              <a:rPr lang="zh-CN" altLang="en-US" sz="2800" dirty="0">
                <a:latin typeface="+mj-lt"/>
                <a:ea typeface="微软雅黑" panose="020B0503020204020204" pitchFamily="34" charset="-122"/>
              </a:rPr>
              <a:t>基于机器学习的 </a:t>
            </a:r>
            <a:r>
              <a:rPr lang="en-US" altLang="zh-CN" sz="2800" dirty="0">
                <a:latin typeface="+mj-lt"/>
                <a:ea typeface="微软雅黑" panose="020B0503020204020204" pitchFamily="34" charset="-122"/>
              </a:rPr>
              <a:t>O2O</a:t>
            </a:r>
            <a:r>
              <a:rPr lang="zh-CN" altLang="en-US" sz="2800" dirty="0">
                <a:latin typeface="+mj-lt"/>
                <a:ea typeface="微软雅黑" panose="020B0503020204020204" pitchFamily="34" charset="-122"/>
              </a:rPr>
              <a:t>（</a:t>
            </a:r>
            <a:r>
              <a:rPr lang="en-US" altLang="zh-CN" sz="2800" dirty="0">
                <a:latin typeface="+mj-lt"/>
                <a:ea typeface="微软雅黑" panose="020B0503020204020204" pitchFamily="34" charset="-122"/>
              </a:rPr>
              <a:t>Online to Offline</a:t>
            </a:r>
            <a:r>
              <a:rPr lang="zh-CN" altLang="en-US" sz="2800" dirty="0">
                <a:latin typeface="+mj-lt"/>
                <a:ea typeface="微软雅黑" panose="020B0503020204020204" pitchFamily="34" charset="-122"/>
              </a:rPr>
              <a:t>）优惠券预测</a:t>
            </a:r>
            <a:br>
              <a:rPr lang="en-US" altLang="zh-CN" sz="1600" dirty="0">
                <a:latin typeface="+mj-lt"/>
                <a:ea typeface="微软雅黑" panose="020B0503020204020204" pitchFamily="34" charset="-122"/>
              </a:rPr>
            </a:br>
            <a:r>
              <a:rPr lang="en-US" altLang="zh-CN" sz="1600" dirty="0">
                <a:latin typeface="+mj-lt"/>
                <a:ea typeface="微软雅黑" panose="020B0503020204020204" pitchFamily="34" charset="-122"/>
              </a:rPr>
              <a:t>Machine Learning-Based O2O (Online to Offline) Coupon Prediction</a:t>
            </a:r>
          </a:p>
        </p:txBody>
      </p:sp>
      <p:sp>
        <p:nvSpPr>
          <p:cNvPr id="11" name="标题 1">
            <a:extLst>
              <a:ext uri="{FF2B5EF4-FFF2-40B4-BE49-F238E27FC236}">
                <a16:creationId xmlns:a16="http://schemas.microsoft.com/office/drawing/2014/main" id="{6CA31445-85AF-4DFF-BA85-ABE3F5075949}"/>
              </a:ext>
            </a:extLst>
          </p:cNvPr>
          <p:cNvSpPr txBox="1">
            <a:spLocks/>
          </p:cNvSpPr>
          <p:nvPr/>
        </p:nvSpPr>
        <p:spPr>
          <a:xfrm>
            <a:off x="3209764" y="5869865"/>
            <a:ext cx="2886236"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学号姓名：</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2250758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林继申</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lang="zh-CN" altLang="en-US" sz="1600" dirty="0">
                <a:solidFill>
                  <a:prstClr val="black"/>
                </a:solidFill>
                <a:latin typeface="微软雅黑"/>
                <a:ea typeface="微软雅黑" panose="020B0503020204020204" pitchFamily="34" charset="-122"/>
              </a:rPr>
              <a:t>学院专业：软件学院 软件工程</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12" name="标题 1">
            <a:extLst>
              <a:ext uri="{FF2B5EF4-FFF2-40B4-BE49-F238E27FC236}">
                <a16:creationId xmlns:a16="http://schemas.microsoft.com/office/drawing/2014/main" id="{15FCA54F-1388-41A3-A49D-FAF99152E175}"/>
              </a:ext>
            </a:extLst>
          </p:cNvPr>
          <p:cNvSpPr txBox="1">
            <a:spLocks/>
          </p:cNvSpPr>
          <p:nvPr/>
        </p:nvSpPr>
        <p:spPr>
          <a:xfrm>
            <a:off x="9639300" y="6054007"/>
            <a:ext cx="2019300" cy="35631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6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30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13" name="文本框 12">
            <a:extLst>
              <a:ext uri="{FF2B5EF4-FFF2-40B4-BE49-F238E27FC236}">
                <a16:creationId xmlns:a16="http://schemas.microsoft.com/office/drawing/2014/main" id="{FCCE1F97-A9DC-4402-A7FB-B70B79D98F1F}"/>
              </a:ext>
            </a:extLst>
          </p:cNvPr>
          <p:cNvSpPr txBox="1"/>
          <p:nvPr/>
        </p:nvSpPr>
        <p:spPr>
          <a:xfrm>
            <a:off x="670574" y="151567"/>
            <a:ext cx="8175407" cy="37734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400" b="1" dirty="0">
                <a:solidFill>
                  <a:prstClr val="black"/>
                </a:solidFill>
                <a:latin typeface="华文中宋" panose="02010600040101010101" pitchFamily="2" charset="-122"/>
                <a:ea typeface="华文中宋" panose="02010600040101010101" pitchFamily="2" charset="-122"/>
              </a:rPr>
              <a:t>参考文献：</a:t>
            </a:r>
            <a:r>
              <a:rPr lang="zh-CN" altLang="en-US" sz="1400" dirty="0">
                <a:solidFill>
                  <a:prstClr val="black"/>
                </a:solidFill>
                <a:latin typeface="华文中宋" panose="02010600040101010101" pitchFamily="2" charset="-122"/>
                <a:ea typeface="华文中宋" panose="02010600040101010101" pitchFamily="2" charset="-122"/>
              </a:rPr>
              <a:t>天池平台</a:t>
            </a:r>
            <a:r>
              <a:rPr lang="en-US" altLang="zh-CN" sz="1400" dirty="0">
                <a:solidFill>
                  <a:prstClr val="black"/>
                </a:solidFill>
                <a:latin typeface="华文中宋" panose="02010600040101010101" pitchFamily="2" charset="-122"/>
                <a:ea typeface="华文中宋" panose="02010600040101010101" pitchFamily="2" charset="-122"/>
              </a:rPr>
              <a:t>,《</a:t>
            </a:r>
            <a:r>
              <a:rPr lang="zh-CN" altLang="en-US" sz="1400" dirty="0">
                <a:solidFill>
                  <a:prstClr val="black"/>
                </a:solidFill>
                <a:latin typeface="华文中宋" panose="02010600040101010101" pitchFamily="2" charset="-122"/>
                <a:ea typeface="华文中宋" panose="02010600040101010101" pitchFamily="2" charset="-122"/>
              </a:rPr>
              <a:t>阿里云天池大赛赛题解析</a:t>
            </a:r>
            <a:r>
              <a:rPr lang="en-US" altLang="zh-CN" sz="1400" dirty="0">
                <a:solidFill>
                  <a:prstClr val="black"/>
                </a:solidFill>
                <a:latin typeface="华文中宋" panose="02010600040101010101" pitchFamily="2" charset="-122"/>
                <a:ea typeface="华文中宋" panose="02010600040101010101" pitchFamily="2" charset="-122"/>
              </a:rPr>
              <a:t>——</a:t>
            </a:r>
            <a:r>
              <a:rPr lang="zh-CN" altLang="en-US" sz="1400" dirty="0">
                <a:solidFill>
                  <a:prstClr val="black"/>
                </a:solidFill>
                <a:latin typeface="华文中宋" panose="02010600040101010101" pitchFamily="2" charset="-122"/>
                <a:ea typeface="华文中宋" panose="02010600040101010101" pitchFamily="2" charset="-122"/>
              </a:rPr>
              <a:t>机器学习篇</a:t>
            </a:r>
            <a:r>
              <a:rPr lang="en-US" altLang="zh-CN" sz="1400" dirty="0">
                <a:solidFill>
                  <a:prstClr val="black"/>
                </a:solidFill>
                <a:latin typeface="华文中宋" panose="02010600040101010101" pitchFamily="2" charset="-122"/>
                <a:ea typeface="华文中宋" panose="02010600040101010101" pitchFamily="2" charset="-122"/>
              </a:rPr>
              <a:t>》,</a:t>
            </a:r>
            <a:r>
              <a:rPr lang="zh-CN" altLang="en-US" sz="1400" dirty="0">
                <a:solidFill>
                  <a:prstClr val="black"/>
                </a:solidFill>
                <a:latin typeface="华文中宋" panose="02010600040101010101" pitchFamily="2" charset="-122"/>
                <a:ea typeface="华文中宋" panose="02010600040101010101" pitchFamily="2" charset="-122"/>
              </a:rPr>
              <a:t>电子工业出版社</a:t>
            </a:r>
            <a:r>
              <a:rPr lang="en-US" altLang="zh-CN" sz="1400" dirty="0">
                <a:solidFill>
                  <a:prstClr val="black"/>
                </a:solidFill>
                <a:latin typeface="华文中宋" panose="02010600040101010101" pitchFamily="2" charset="-122"/>
                <a:ea typeface="华文中宋" panose="02010600040101010101" pitchFamily="2" charset="-122"/>
              </a:rPr>
              <a:t>,2020</a:t>
            </a:r>
            <a:r>
              <a:rPr lang="zh-CN" altLang="en-US" sz="1400" dirty="0">
                <a:solidFill>
                  <a:prstClr val="black"/>
                </a:solidFill>
                <a:latin typeface="华文中宋" panose="02010600040101010101" pitchFamily="2" charset="-122"/>
                <a:ea typeface="华文中宋" panose="02010600040101010101" pitchFamily="2" charset="-122"/>
              </a:rPr>
              <a:t>年</a:t>
            </a:r>
            <a:r>
              <a:rPr lang="en-US" altLang="zh-CN" sz="1400" dirty="0">
                <a:solidFill>
                  <a:prstClr val="black"/>
                </a:solidFill>
                <a:latin typeface="华文中宋" panose="02010600040101010101" pitchFamily="2" charset="-122"/>
                <a:ea typeface="华文中宋" panose="02010600040101010101" pitchFamily="2" charset="-122"/>
              </a:rPr>
              <a:t>9</a:t>
            </a:r>
            <a:r>
              <a:rPr lang="zh-CN" altLang="en-US" sz="1400" dirty="0">
                <a:solidFill>
                  <a:prstClr val="black"/>
                </a:solidFill>
                <a:latin typeface="华文中宋" panose="02010600040101010101" pitchFamily="2" charset="-122"/>
                <a:ea typeface="华文中宋" panose="02010600040101010101" pitchFamily="2" charset="-122"/>
              </a:rPr>
              <a:t>月</a:t>
            </a:r>
            <a:r>
              <a:rPr lang="en-US" altLang="zh-CN" sz="1400" dirty="0">
                <a:solidFill>
                  <a:prstClr val="black"/>
                </a:solidFill>
                <a:latin typeface="华文中宋" panose="02010600040101010101" pitchFamily="2" charset="-122"/>
                <a:ea typeface="华文中宋" panose="02010600040101010101" pitchFamily="2" charset="-122"/>
              </a:rPr>
              <a:t>.</a:t>
            </a:r>
            <a:endParaRPr kumimoji="0" lang="zh-CN" altLang="en-US" sz="140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endParaRPr>
          </a:p>
        </p:txBody>
      </p:sp>
      <p:grpSp>
        <p:nvGrpSpPr>
          <p:cNvPr id="5" name="组合 4">
            <a:extLst>
              <a:ext uri="{FF2B5EF4-FFF2-40B4-BE49-F238E27FC236}">
                <a16:creationId xmlns:a16="http://schemas.microsoft.com/office/drawing/2014/main" id="{1EA6F20B-7EFD-4D5D-B25A-A50943180FAA}"/>
              </a:ext>
            </a:extLst>
          </p:cNvPr>
          <p:cNvGrpSpPr/>
          <p:nvPr/>
        </p:nvGrpSpPr>
        <p:grpSpPr>
          <a:xfrm>
            <a:off x="182634" y="160445"/>
            <a:ext cx="484118" cy="450731"/>
            <a:chOff x="741000" y="1314000"/>
            <a:chExt cx="4822826" cy="4490218"/>
          </a:xfrm>
        </p:grpSpPr>
        <p:sp>
          <p:nvSpPr>
            <p:cNvPr id="14" name="íṧḷïďé">
              <a:extLst>
                <a:ext uri="{FF2B5EF4-FFF2-40B4-BE49-F238E27FC236}">
                  <a16:creationId xmlns:a16="http://schemas.microsoft.com/office/drawing/2014/main" id="{755D45DC-F4CF-43A5-8508-A591D8737A24}"/>
                </a:ext>
              </a:extLst>
            </p:cNvPr>
            <p:cNvSpPr/>
            <p:nvPr/>
          </p:nvSpPr>
          <p:spPr bwMode="auto">
            <a:xfrm>
              <a:off x="741000" y="2032133"/>
              <a:ext cx="4822826" cy="893076"/>
            </a:xfrm>
            <a:custGeom>
              <a:avLst/>
              <a:gdLst>
                <a:gd name="T0" fmla="*/ 1375 w 2897"/>
                <a:gd name="T1" fmla="*/ 509 h 537"/>
                <a:gd name="T2" fmla="*/ 1284 w 2897"/>
                <a:gd name="T3" fmla="*/ 418 h 537"/>
                <a:gd name="T4" fmla="*/ 35 w 2897"/>
                <a:gd name="T5" fmla="*/ 61 h 537"/>
                <a:gd name="T6" fmla="*/ 1313 w 2897"/>
                <a:gd name="T7" fmla="*/ 379 h 537"/>
                <a:gd name="T8" fmla="*/ 1303 w 2897"/>
                <a:gd name="T9" fmla="*/ 365 h 537"/>
                <a:gd name="T10" fmla="*/ 1356 w 2897"/>
                <a:gd name="T11" fmla="*/ 474 h 537"/>
                <a:gd name="T12" fmla="*/ 1430 w 2897"/>
                <a:gd name="T13" fmla="*/ 484 h 537"/>
                <a:gd name="T14" fmla="*/ 1503 w 2897"/>
                <a:gd name="T15" fmla="*/ 484 h 537"/>
                <a:gd name="T16" fmla="*/ 1579 w 2897"/>
                <a:gd name="T17" fmla="*/ 430 h 537"/>
                <a:gd name="T18" fmla="*/ 1579 w 2897"/>
                <a:gd name="T19" fmla="*/ 365 h 537"/>
                <a:gd name="T20" fmla="*/ 2846 w 2897"/>
                <a:gd name="T21" fmla="*/ 32 h 537"/>
                <a:gd name="T22" fmla="*/ 1622 w 2897"/>
                <a:gd name="T23" fmla="*/ 404 h 537"/>
                <a:gd name="T24" fmla="*/ 1585 w 2897"/>
                <a:gd name="T25" fmla="*/ 482 h 537"/>
                <a:gd name="T26" fmla="*/ 1448 w 2897"/>
                <a:gd name="T27" fmla="*/ 509 h 537"/>
                <a:gd name="T28" fmla="*/ 1448 w 2897"/>
                <a:gd name="T29" fmla="*/ 537 h 537"/>
                <a:gd name="T30" fmla="*/ 1605 w 2897"/>
                <a:gd name="T31" fmla="*/ 502 h 537"/>
                <a:gd name="T32" fmla="*/ 1626 w 2897"/>
                <a:gd name="T33" fmla="*/ 418 h 537"/>
                <a:gd name="T34" fmla="*/ 2886 w 2897"/>
                <a:gd name="T35" fmla="*/ 83 h 537"/>
                <a:gd name="T36" fmla="*/ 2894 w 2897"/>
                <a:gd name="T37" fmla="*/ 63 h 537"/>
                <a:gd name="T38" fmla="*/ 2849 w 2897"/>
                <a:gd name="T39" fmla="*/ 2 h 537"/>
                <a:gd name="T40" fmla="*/ 1565 w 2897"/>
                <a:gd name="T41" fmla="*/ 365 h 537"/>
                <a:gd name="T42" fmla="*/ 1526 w 2897"/>
                <a:gd name="T43" fmla="*/ 450 h 537"/>
                <a:gd name="T44" fmla="*/ 1466 w 2897"/>
                <a:gd name="T45" fmla="*/ 456 h 537"/>
                <a:gd name="T46" fmla="*/ 1393 w 2897"/>
                <a:gd name="T47" fmla="*/ 456 h 537"/>
                <a:gd name="T48" fmla="*/ 1343 w 2897"/>
                <a:gd name="T49" fmla="*/ 418 h 537"/>
                <a:gd name="T50" fmla="*/ 1321 w 2897"/>
                <a:gd name="T51" fmla="*/ 352 h 537"/>
                <a:gd name="T52" fmla="*/ 31 w 2897"/>
                <a:gd name="T53" fmla="*/ 9 h 537"/>
                <a:gd name="T54" fmla="*/ 1 w 2897"/>
                <a:gd name="T55" fmla="*/ 75 h 537"/>
                <a:gd name="T56" fmla="*/ 1266 w 2897"/>
                <a:gd name="T57" fmla="*/ 431 h 537"/>
                <a:gd name="T58" fmla="*/ 1256 w 2897"/>
                <a:gd name="T59" fmla="*/ 418 h 537"/>
                <a:gd name="T60" fmla="*/ 1375 w 2897"/>
                <a:gd name="T61" fmla="*/ 537 h 537"/>
                <a:gd name="T62" fmla="*/ 1462 w 2897"/>
                <a:gd name="T63" fmla="*/ 5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7" h="537">
                  <a:moveTo>
                    <a:pt x="1448" y="509"/>
                  </a:moveTo>
                  <a:cubicBezTo>
                    <a:pt x="1375" y="509"/>
                    <a:pt x="1375" y="509"/>
                    <a:pt x="1375" y="509"/>
                  </a:cubicBezTo>
                  <a:cubicBezTo>
                    <a:pt x="1350" y="509"/>
                    <a:pt x="1327" y="499"/>
                    <a:pt x="1311" y="482"/>
                  </a:cubicBezTo>
                  <a:cubicBezTo>
                    <a:pt x="1294" y="466"/>
                    <a:pt x="1284" y="443"/>
                    <a:pt x="1284" y="418"/>
                  </a:cubicBezTo>
                  <a:cubicBezTo>
                    <a:pt x="1284" y="411"/>
                    <a:pt x="1280" y="406"/>
                    <a:pt x="1274" y="404"/>
                  </a:cubicBezTo>
                  <a:cubicBezTo>
                    <a:pt x="35" y="61"/>
                    <a:pt x="35" y="61"/>
                    <a:pt x="35" y="61"/>
                  </a:cubicBezTo>
                  <a:cubicBezTo>
                    <a:pt x="50" y="32"/>
                    <a:pt x="50" y="32"/>
                    <a:pt x="50" y="32"/>
                  </a:cubicBezTo>
                  <a:cubicBezTo>
                    <a:pt x="1313" y="379"/>
                    <a:pt x="1313" y="379"/>
                    <a:pt x="1313" y="379"/>
                  </a:cubicBezTo>
                  <a:cubicBezTo>
                    <a:pt x="1317" y="365"/>
                    <a:pt x="1317" y="365"/>
                    <a:pt x="1317" y="365"/>
                  </a:cubicBezTo>
                  <a:cubicBezTo>
                    <a:pt x="1303" y="365"/>
                    <a:pt x="1303" y="365"/>
                    <a:pt x="1303" y="365"/>
                  </a:cubicBezTo>
                  <a:cubicBezTo>
                    <a:pt x="1303" y="397"/>
                    <a:pt x="1312" y="426"/>
                    <a:pt x="1328" y="448"/>
                  </a:cubicBezTo>
                  <a:cubicBezTo>
                    <a:pt x="1336" y="459"/>
                    <a:pt x="1345" y="468"/>
                    <a:pt x="1356" y="474"/>
                  </a:cubicBezTo>
                  <a:cubicBezTo>
                    <a:pt x="1367" y="481"/>
                    <a:pt x="1380" y="484"/>
                    <a:pt x="1393" y="484"/>
                  </a:cubicBezTo>
                  <a:cubicBezTo>
                    <a:pt x="1430" y="484"/>
                    <a:pt x="1430" y="484"/>
                    <a:pt x="1430" y="484"/>
                  </a:cubicBezTo>
                  <a:cubicBezTo>
                    <a:pt x="1466" y="484"/>
                    <a:pt x="1466" y="484"/>
                    <a:pt x="1466" y="484"/>
                  </a:cubicBezTo>
                  <a:cubicBezTo>
                    <a:pt x="1503" y="484"/>
                    <a:pt x="1503" y="484"/>
                    <a:pt x="1503" y="484"/>
                  </a:cubicBezTo>
                  <a:cubicBezTo>
                    <a:pt x="1517" y="484"/>
                    <a:pt x="1529" y="481"/>
                    <a:pt x="1540" y="474"/>
                  </a:cubicBezTo>
                  <a:cubicBezTo>
                    <a:pt x="1557" y="464"/>
                    <a:pt x="1570" y="449"/>
                    <a:pt x="1579" y="430"/>
                  </a:cubicBezTo>
                  <a:cubicBezTo>
                    <a:pt x="1588" y="411"/>
                    <a:pt x="1593" y="389"/>
                    <a:pt x="1593" y="365"/>
                  </a:cubicBezTo>
                  <a:cubicBezTo>
                    <a:pt x="1579" y="365"/>
                    <a:pt x="1579" y="365"/>
                    <a:pt x="1579" y="365"/>
                  </a:cubicBezTo>
                  <a:cubicBezTo>
                    <a:pt x="1583" y="379"/>
                    <a:pt x="1583" y="379"/>
                    <a:pt x="1583" y="379"/>
                  </a:cubicBezTo>
                  <a:cubicBezTo>
                    <a:pt x="2846" y="32"/>
                    <a:pt x="2846" y="32"/>
                    <a:pt x="2846" y="32"/>
                  </a:cubicBezTo>
                  <a:cubicBezTo>
                    <a:pt x="2861" y="61"/>
                    <a:pt x="2861" y="61"/>
                    <a:pt x="2861" y="61"/>
                  </a:cubicBezTo>
                  <a:cubicBezTo>
                    <a:pt x="1622" y="404"/>
                    <a:pt x="1622" y="404"/>
                    <a:pt x="1622" y="404"/>
                  </a:cubicBezTo>
                  <a:cubicBezTo>
                    <a:pt x="1616" y="406"/>
                    <a:pt x="1612" y="411"/>
                    <a:pt x="1612" y="418"/>
                  </a:cubicBezTo>
                  <a:cubicBezTo>
                    <a:pt x="1612" y="443"/>
                    <a:pt x="1602" y="466"/>
                    <a:pt x="1585" y="482"/>
                  </a:cubicBezTo>
                  <a:cubicBezTo>
                    <a:pt x="1569" y="499"/>
                    <a:pt x="1546" y="509"/>
                    <a:pt x="1521" y="509"/>
                  </a:cubicBezTo>
                  <a:cubicBezTo>
                    <a:pt x="1448" y="509"/>
                    <a:pt x="1448" y="509"/>
                    <a:pt x="1448" y="509"/>
                  </a:cubicBezTo>
                  <a:cubicBezTo>
                    <a:pt x="1440" y="509"/>
                    <a:pt x="1434" y="515"/>
                    <a:pt x="1434" y="523"/>
                  </a:cubicBezTo>
                  <a:cubicBezTo>
                    <a:pt x="1434" y="531"/>
                    <a:pt x="1440" y="537"/>
                    <a:pt x="1448" y="537"/>
                  </a:cubicBezTo>
                  <a:cubicBezTo>
                    <a:pt x="1521" y="537"/>
                    <a:pt x="1521" y="537"/>
                    <a:pt x="1521" y="537"/>
                  </a:cubicBezTo>
                  <a:cubicBezTo>
                    <a:pt x="1554" y="537"/>
                    <a:pt x="1584" y="523"/>
                    <a:pt x="1605" y="502"/>
                  </a:cubicBezTo>
                  <a:cubicBezTo>
                    <a:pt x="1627" y="480"/>
                    <a:pt x="1640" y="451"/>
                    <a:pt x="1640" y="418"/>
                  </a:cubicBezTo>
                  <a:cubicBezTo>
                    <a:pt x="1626" y="418"/>
                    <a:pt x="1626" y="418"/>
                    <a:pt x="1626" y="418"/>
                  </a:cubicBezTo>
                  <a:cubicBezTo>
                    <a:pt x="1630" y="431"/>
                    <a:pt x="1630" y="431"/>
                    <a:pt x="1630" y="431"/>
                  </a:cubicBezTo>
                  <a:cubicBezTo>
                    <a:pt x="2886" y="83"/>
                    <a:pt x="2886" y="83"/>
                    <a:pt x="2886" y="83"/>
                  </a:cubicBezTo>
                  <a:cubicBezTo>
                    <a:pt x="2890" y="82"/>
                    <a:pt x="2893" y="79"/>
                    <a:pt x="2895" y="75"/>
                  </a:cubicBezTo>
                  <a:cubicBezTo>
                    <a:pt x="2897" y="71"/>
                    <a:pt x="2896" y="67"/>
                    <a:pt x="2894" y="63"/>
                  </a:cubicBezTo>
                  <a:cubicBezTo>
                    <a:pt x="2866" y="9"/>
                    <a:pt x="2866" y="9"/>
                    <a:pt x="2866" y="9"/>
                  </a:cubicBezTo>
                  <a:cubicBezTo>
                    <a:pt x="2862" y="3"/>
                    <a:pt x="2856" y="0"/>
                    <a:pt x="2849" y="2"/>
                  </a:cubicBezTo>
                  <a:cubicBezTo>
                    <a:pt x="1576" y="352"/>
                    <a:pt x="1576" y="352"/>
                    <a:pt x="1576" y="352"/>
                  </a:cubicBezTo>
                  <a:cubicBezTo>
                    <a:pt x="1570" y="353"/>
                    <a:pt x="1565" y="359"/>
                    <a:pt x="1565" y="365"/>
                  </a:cubicBezTo>
                  <a:cubicBezTo>
                    <a:pt x="1565" y="392"/>
                    <a:pt x="1558" y="415"/>
                    <a:pt x="1546" y="431"/>
                  </a:cubicBezTo>
                  <a:cubicBezTo>
                    <a:pt x="1540" y="439"/>
                    <a:pt x="1533" y="446"/>
                    <a:pt x="1526" y="450"/>
                  </a:cubicBezTo>
                  <a:cubicBezTo>
                    <a:pt x="1519" y="454"/>
                    <a:pt x="1511" y="456"/>
                    <a:pt x="1503" y="456"/>
                  </a:cubicBezTo>
                  <a:cubicBezTo>
                    <a:pt x="1466" y="456"/>
                    <a:pt x="1466" y="456"/>
                    <a:pt x="1466" y="456"/>
                  </a:cubicBezTo>
                  <a:cubicBezTo>
                    <a:pt x="1430" y="456"/>
                    <a:pt x="1430" y="456"/>
                    <a:pt x="1430" y="456"/>
                  </a:cubicBezTo>
                  <a:cubicBezTo>
                    <a:pt x="1393" y="456"/>
                    <a:pt x="1393" y="456"/>
                    <a:pt x="1393" y="456"/>
                  </a:cubicBezTo>
                  <a:cubicBezTo>
                    <a:pt x="1385" y="456"/>
                    <a:pt x="1378" y="454"/>
                    <a:pt x="1370" y="450"/>
                  </a:cubicBezTo>
                  <a:cubicBezTo>
                    <a:pt x="1360" y="444"/>
                    <a:pt x="1350" y="433"/>
                    <a:pt x="1343" y="418"/>
                  </a:cubicBezTo>
                  <a:cubicBezTo>
                    <a:pt x="1335" y="403"/>
                    <a:pt x="1331" y="385"/>
                    <a:pt x="1331" y="365"/>
                  </a:cubicBezTo>
                  <a:cubicBezTo>
                    <a:pt x="1331" y="359"/>
                    <a:pt x="1327" y="353"/>
                    <a:pt x="1321" y="352"/>
                  </a:cubicBezTo>
                  <a:cubicBezTo>
                    <a:pt x="47" y="2"/>
                    <a:pt x="47" y="2"/>
                    <a:pt x="47" y="2"/>
                  </a:cubicBezTo>
                  <a:cubicBezTo>
                    <a:pt x="40" y="0"/>
                    <a:pt x="34" y="3"/>
                    <a:pt x="31" y="9"/>
                  </a:cubicBezTo>
                  <a:cubicBezTo>
                    <a:pt x="2" y="63"/>
                    <a:pt x="2" y="63"/>
                    <a:pt x="2" y="63"/>
                  </a:cubicBezTo>
                  <a:cubicBezTo>
                    <a:pt x="0" y="67"/>
                    <a:pt x="0" y="71"/>
                    <a:pt x="1" y="75"/>
                  </a:cubicBezTo>
                  <a:cubicBezTo>
                    <a:pt x="3" y="79"/>
                    <a:pt x="6" y="82"/>
                    <a:pt x="11" y="83"/>
                  </a:cubicBezTo>
                  <a:cubicBezTo>
                    <a:pt x="1266" y="431"/>
                    <a:pt x="1266" y="431"/>
                    <a:pt x="1266" y="431"/>
                  </a:cubicBezTo>
                  <a:cubicBezTo>
                    <a:pt x="1270" y="418"/>
                    <a:pt x="1270" y="418"/>
                    <a:pt x="1270" y="418"/>
                  </a:cubicBezTo>
                  <a:cubicBezTo>
                    <a:pt x="1256" y="418"/>
                    <a:pt x="1256" y="418"/>
                    <a:pt x="1256" y="418"/>
                  </a:cubicBezTo>
                  <a:cubicBezTo>
                    <a:pt x="1256" y="451"/>
                    <a:pt x="1269" y="480"/>
                    <a:pt x="1291" y="502"/>
                  </a:cubicBezTo>
                  <a:cubicBezTo>
                    <a:pt x="1312" y="523"/>
                    <a:pt x="1342" y="537"/>
                    <a:pt x="1375" y="537"/>
                  </a:cubicBezTo>
                  <a:cubicBezTo>
                    <a:pt x="1448" y="537"/>
                    <a:pt x="1448" y="537"/>
                    <a:pt x="1448" y="537"/>
                  </a:cubicBezTo>
                  <a:cubicBezTo>
                    <a:pt x="1456" y="537"/>
                    <a:pt x="1462" y="531"/>
                    <a:pt x="1462" y="523"/>
                  </a:cubicBezTo>
                  <a:cubicBezTo>
                    <a:pt x="1462" y="515"/>
                    <a:pt x="1456" y="509"/>
                    <a:pt x="1448" y="509"/>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5" name="iSľîḋe">
              <a:extLst>
                <a:ext uri="{FF2B5EF4-FFF2-40B4-BE49-F238E27FC236}">
                  <a16:creationId xmlns:a16="http://schemas.microsoft.com/office/drawing/2014/main" id="{BE59704C-73BB-43B0-8482-04FC7A025F3F}"/>
                </a:ext>
              </a:extLst>
            </p:cNvPr>
            <p:cNvSpPr/>
            <p:nvPr/>
          </p:nvSpPr>
          <p:spPr bwMode="auto">
            <a:xfrm>
              <a:off x="763678" y="2171439"/>
              <a:ext cx="4775310" cy="3609020"/>
            </a:xfrm>
            <a:custGeom>
              <a:avLst/>
              <a:gdLst>
                <a:gd name="T0" fmla="*/ 2868 w 2868"/>
                <a:gd name="T1" fmla="*/ 0 h 2168"/>
                <a:gd name="T2" fmla="*/ 1626 w 2868"/>
                <a:gd name="T3" fmla="*/ 345 h 2168"/>
                <a:gd name="T4" fmla="*/ 1591 w 2868"/>
                <a:gd name="T5" fmla="*/ 418 h 2168"/>
                <a:gd name="T6" fmla="*/ 1507 w 2868"/>
                <a:gd name="T7" fmla="*/ 453 h 2168"/>
                <a:gd name="T8" fmla="*/ 1507 w 2868"/>
                <a:gd name="T9" fmla="*/ 453 h 2168"/>
                <a:gd name="T10" fmla="*/ 1434 w 2868"/>
                <a:gd name="T11" fmla="*/ 453 h 2168"/>
                <a:gd name="T12" fmla="*/ 1434 w 2868"/>
                <a:gd name="T13" fmla="*/ 453 h 2168"/>
                <a:gd name="T14" fmla="*/ 1361 w 2868"/>
                <a:gd name="T15" fmla="*/ 453 h 2168"/>
                <a:gd name="T16" fmla="*/ 1361 w 2868"/>
                <a:gd name="T17" fmla="*/ 453 h 2168"/>
                <a:gd name="T18" fmla="*/ 1277 w 2868"/>
                <a:gd name="T19" fmla="*/ 418 h 2168"/>
                <a:gd name="T20" fmla="*/ 1243 w 2868"/>
                <a:gd name="T21" fmla="*/ 345 h 2168"/>
                <a:gd name="T22" fmla="*/ 0 w 2868"/>
                <a:gd name="T23" fmla="*/ 0 h 2168"/>
                <a:gd name="T24" fmla="*/ 0 w 2868"/>
                <a:gd name="T25" fmla="*/ 1705 h 2168"/>
                <a:gd name="T26" fmla="*/ 1256 w 2868"/>
                <a:gd name="T27" fmla="*/ 2063 h 2168"/>
                <a:gd name="T28" fmla="*/ 1361 w 2868"/>
                <a:gd name="T29" fmla="*/ 2168 h 2168"/>
                <a:gd name="T30" fmla="*/ 1434 w 2868"/>
                <a:gd name="T31" fmla="*/ 2168 h 2168"/>
                <a:gd name="T32" fmla="*/ 1507 w 2868"/>
                <a:gd name="T33" fmla="*/ 2168 h 2168"/>
                <a:gd name="T34" fmla="*/ 1612 w 2868"/>
                <a:gd name="T35" fmla="*/ 2063 h 2168"/>
                <a:gd name="T36" fmla="*/ 2868 w 2868"/>
                <a:gd name="T37" fmla="*/ 1705 h 2168"/>
                <a:gd name="T38" fmla="*/ 2868 w 2868"/>
                <a:gd name="T39"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2168">
                  <a:moveTo>
                    <a:pt x="2868" y="0"/>
                  </a:moveTo>
                  <a:cubicBezTo>
                    <a:pt x="1626" y="345"/>
                    <a:pt x="1626" y="345"/>
                    <a:pt x="1626" y="345"/>
                  </a:cubicBezTo>
                  <a:cubicBezTo>
                    <a:pt x="1623" y="373"/>
                    <a:pt x="1610" y="399"/>
                    <a:pt x="1591" y="418"/>
                  </a:cubicBezTo>
                  <a:cubicBezTo>
                    <a:pt x="1570" y="439"/>
                    <a:pt x="1540" y="453"/>
                    <a:pt x="1507" y="453"/>
                  </a:cubicBezTo>
                  <a:cubicBezTo>
                    <a:pt x="1507" y="453"/>
                    <a:pt x="1507" y="453"/>
                    <a:pt x="1507" y="453"/>
                  </a:cubicBezTo>
                  <a:cubicBezTo>
                    <a:pt x="1434" y="453"/>
                    <a:pt x="1434" y="453"/>
                    <a:pt x="1434" y="453"/>
                  </a:cubicBezTo>
                  <a:cubicBezTo>
                    <a:pt x="1434" y="453"/>
                    <a:pt x="1434" y="453"/>
                    <a:pt x="1434" y="453"/>
                  </a:cubicBezTo>
                  <a:cubicBezTo>
                    <a:pt x="1361" y="453"/>
                    <a:pt x="1361" y="453"/>
                    <a:pt x="1361" y="453"/>
                  </a:cubicBezTo>
                  <a:cubicBezTo>
                    <a:pt x="1361" y="453"/>
                    <a:pt x="1361" y="453"/>
                    <a:pt x="1361" y="453"/>
                  </a:cubicBezTo>
                  <a:cubicBezTo>
                    <a:pt x="1328" y="453"/>
                    <a:pt x="1298" y="439"/>
                    <a:pt x="1277" y="418"/>
                  </a:cubicBezTo>
                  <a:cubicBezTo>
                    <a:pt x="1258" y="399"/>
                    <a:pt x="1245" y="373"/>
                    <a:pt x="1243" y="345"/>
                  </a:cubicBezTo>
                  <a:cubicBezTo>
                    <a:pt x="0" y="0"/>
                    <a:pt x="0" y="0"/>
                    <a:pt x="0" y="0"/>
                  </a:cubicBezTo>
                  <a:cubicBezTo>
                    <a:pt x="0" y="1705"/>
                    <a:pt x="0" y="1705"/>
                    <a:pt x="0" y="1705"/>
                  </a:cubicBezTo>
                  <a:cubicBezTo>
                    <a:pt x="1256" y="2063"/>
                    <a:pt x="1256" y="2063"/>
                    <a:pt x="1256" y="2063"/>
                  </a:cubicBezTo>
                  <a:cubicBezTo>
                    <a:pt x="1256" y="2121"/>
                    <a:pt x="1303" y="2168"/>
                    <a:pt x="1361" y="2168"/>
                  </a:cubicBezTo>
                  <a:cubicBezTo>
                    <a:pt x="1434" y="2168"/>
                    <a:pt x="1434" y="2168"/>
                    <a:pt x="1434" y="2168"/>
                  </a:cubicBezTo>
                  <a:cubicBezTo>
                    <a:pt x="1507" y="2168"/>
                    <a:pt x="1507" y="2168"/>
                    <a:pt x="1507" y="2168"/>
                  </a:cubicBezTo>
                  <a:cubicBezTo>
                    <a:pt x="1565" y="2168"/>
                    <a:pt x="1612" y="2121"/>
                    <a:pt x="1612" y="2063"/>
                  </a:cubicBezTo>
                  <a:cubicBezTo>
                    <a:pt x="2868" y="1705"/>
                    <a:pt x="2868" y="1705"/>
                    <a:pt x="2868" y="1705"/>
                  </a:cubicBezTo>
                  <a:cubicBezTo>
                    <a:pt x="2868" y="0"/>
                    <a:pt x="2868" y="0"/>
                    <a:pt x="286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6" name="ïṣ1ïḍé">
              <a:extLst>
                <a:ext uri="{FF2B5EF4-FFF2-40B4-BE49-F238E27FC236}">
                  <a16:creationId xmlns:a16="http://schemas.microsoft.com/office/drawing/2014/main" id="{809B61F5-23E2-4A3B-A128-6FF8EFD1262A}"/>
                </a:ext>
              </a:extLst>
            </p:cNvPr>
            <p:cNvSpPr/>
            <p:nvPr/>
          </p:nvSpPr>
          <p:spPr bwMode="auto">
            <a:xfrm>
              <a:off x="763678" y="2146602"/>
              <a:ext cx="4775310" cy="778607"/>
            </a:xfrm>
            <a:custGeom>
              <a:avLst/>
              <a:gdLst>
                <a:gd name="T0" fmla="*/ 2868 w 2868"/>
                <a:gd name="T1" fmla="*/ 0 h 468"/>
                <a:gd name="T2" fmla="*/ 1612 w 2868"/>
                <a:gd name="T3" fmla="*/ 349 h 468"/>
                <a:gd name="T4" fmla="*/ 1507 w 2868"/>
                <a:gd name="T5" fmla="*/ 454 h 468"/>
                <a:gd name="T6" fmla="*/ 1434 w 2868"/>
                <a:gd name="T7" fmla="*/ 454 h 468"/>
                <a:gd name="T8" fmla="*/ 1361 w 2868"/>
                <a:gd name="T9" fmla="*/ 454 h 468"/>
                <a:gd name="T10" fmla="*/ 1256 w 2868"/>
                <a:gd name="T11" fmla="*/ 349 h 468"/>
                <a:gd name="T12" fmla="*/ 0 w 2868"/>
                <a:gd name="T13" fmla="*/ 0 h 468"/>
                <a:gd name="T14" fmla="*/ 0 w 2868"/>
                <a:gd name="T15" fmla="*/ 15 h 468"/>
                <a:gd name="T16" fmla="*/ 1243 w 2868"/>
                <a:gd name="T17" fmla="*/ 360 h 468"/>
                <a:gd name="T18" fmla="*/ 1277 w 2868"/>
                <a:gd name="T19" fmla="*/ 433 h 468"/>
                <a:gd name="T20" fmla="*/ 1361 w 2868"/>
                <a:gd name="T21" fmla="*/ 468 h 468"/>
                <a:gd name="T22" fmla="*/ 1361 w 2868"/>
                <a:gd name="T23" fmla="*/ 468 h 468"/>
                <a:gd name="T24" fmla="*/ 1434 w 2868"/>
                <a:gd name="T25" fmla="*/ 468 h 468"/>
                <a:gd name="T26" fmla="*/ 1434 w 2868"/>
                <a:gd name="T27" fmla="*/ 468 h 468"/>
                <a:gd name="T28" fmla="*/ 1507 w 2868"/>
                <a:gd name="T29" fmla="*/ 468 h 468"/>
                <a:gd name="T30" fmla="*/ 1507 w 2868"/>
                <a:gd name="T31" fmla="*/ 468 h 468"/>
                <a:gd name="T32" fmla="*/ 1591 w 2868"/>
                <a:gd name="T33" fmla="*/ 433 h 468"/>
                <a:gd name="T34" fmla="*/ 1626 w 2868"/>
                <a:gd name="T35" fmla="*/ 360 h 468"/>
                <a:gd name="T36" fmla="*/ 2868 w 2868"/>
                <a:gd name="T37" fmla="*/ 15 h 468"/>
                <a:gd name="T38" fmla="*/ 2868 w 2868"/>
                <a:gd name="T3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468">
                  <a:moveTo>
                    <a:pt x="2868" y="0"/>
                  </a:moveTo>
                  <a:cubicBezTo>
                    <a:pt x="1612" y="349"/>
                    <a:pt x="1612" y="349"/>
                    <a:pt x="1612" y="349"/>
                  </a:cubicBezTo>
                  <a:cubicBezTo>
                    <a:pt x="1612" y="407"/>
                    <a:pt x="1565" y="454"/>
                    <a:pt x="1507" y="454"/>
                  </a:cubicBezTo>
                  <a:cubicBezTo>
                    <a:pt x="1434" y="454"/>
                    <a:pt x="1434" y="454"/>
                    <a:pt x="1434" y="454"/>
                  </a:cubicBezTo>
                  <a:cubicBezTo>
                    <a:pt x="1361" y="454"/>
                    <a:pt x="1361" y="454"/>
                    <a:pt x="1361" y="454"/>
                  </a:cubicBezTo>
                  <a:cubicBezTo>
                    <a:pt x="1303" y="454"/>
                    <a:pt x="1256" y="407"/>
                    <a:pt x="1256" y="349"/>
                  </a:cubicBezTo>
                  <a:cubicBezTo>
                    <a:pt x="0" y="0"/>
                    <a:pt x="0" y="0"/>
                    <a:pt x="0" y="0"/>
                  </a:cubicBezTo>
                  <a:cubicBezTo>
                    <a:pt x="0" y="15"/>
                    <a:pt x="0" y="15"/>
                    <a:pt x="0" y="15"/>
                  </a:cubicBezTo>
                  <a:cubicBezTo>
                    <a:pt x="1243" y="360"/>
                    <a:pt x="1243" y="360"/>
                    <a:pt x="1243" y="360"/>
                  </a:cubicBezTo>
                  <a:cubicBezTo>
                    <a:pt x="1245" y="388"/>
                    <a:pt x="1258" y="414"/>
                    <a:pt x="1277" y="433"/>
                  </a:cubicBezTo>
                  <a:cubicBezTo>
                    <a:pt x="1298" y="454"/>
                    <a:pt x="1328" y="468"/>
                    <a:pt x="1361" y="468"/>
                  </a:cubicBezTo>
                  <a:cubicBezTo>
                    <a:pt x="1361" y="468"/>
                    <a:pt x="1361" y="468"/>
                    <a:pt x="1361" y="468"/>
                  </a:cubicBezTo>
                  <a:cubicBezTo>
                    <a:pt x="1434" y="468"/>
                    <a:pt x="1434" y="468"/>
                    <a:pt x="1434" y="468"/>
                  </a:cubicBezTo>
                  <a:cubicBezTo>
                    <a:pt x="1434" y="468"/>
                    <a:pt x="1434" y="468"/>
                    <a:pt x="1434" y="468"/>
                  </a:cubicBezTo>
                  <a:cubicBezTo>
                    <a:pt x="1507" y="468"/>
                    <a:pt x="1507" y="468"/>
                    <a:pt x="1507" y="468"/>
                  </a:cubicBezTo>
                  <a:cubicBezTo>
                    <a:pt x="1507" y="468"/>
                    <a:pt x="1507" y="468"/>
                    <a:pt x="1507" y="468"/>
                  </a:cubicBezTo>
                  <a:cubicBezTo>
                    <a:pt x="1540" y="468"/>
                    <a:pt x="1570" y="454"/>
                    <a:pt x="1591" y="433"/>
                  </a:cubicBezTo>
                  <a:cubicBezTo>
                    <a:pt x="1610" y="414"/>
                    <a:pt x="1623" y="388"/>
                    <a:pt x="1626" y="360"/>
                  </a:cubicBezTo>
                  <a:cubicBezTo>
                    <a:pt x="2868" y="15"/>
                    <a:pt x="2868" y="15"/>
                    <a:pt x="2868" y="15"/>
                  </a:cubicBezTo>
                  <a:cubicBezTo>
                    <a:pt x="2868" y="0"/>
                    <a:pt x="2868" y="0"/>
                    <a:pt x="2868" y="0"/>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7" name="ïŝļïḋê">
              <a:extLst>
                <a:ext uri="{FF2B5EF4-FFF2-40B4-BE49-F238E27FC236}">
                  <a16:creationId xmlns:a16="http://schemas.microsoft.com/office/drawing/2014/main" id="{46D8AF85-F7DB-4AF5-A48D-031F3755C275}"/>
                </a:ext>
              </a:extLst>
            </p:cNvPr>
            <p:cNvSpPr/>
            <p:nvPr/>
          </p:nvSpPr>
          <p:spPr bwMode="auto">
            <a:xfrm>
              <a:off x="741000" y="2122844"/>
              <a:ext cx="4820666" cy="3681374"/>
            </a:xfrm>
            <a:custGeom>
              <a:avLst/>
              <a:gdLst>
                <a:gd name="T0" fmla="*/ 0 w 2896"/>
                <a:gd name="T1" fmla="*/ 14 h 2211"/>
                <a:gd name="T2" fmla="*/ 0 w 2896"/>
                <a:gd name="T3" fmla="*/ 1734 h 2211"/>
                <a:gd name="T4" fmla="*/ 10 w 2896"/>
                <a:gd name="T5" fmla="*/ 1748 h 2211"/>
                <a:gd name="T6" fmla="*/ 1266 w 2896"/>
                <a:gd name="T7" fmla="*/ 2105 h 2211"/>
                <a:gd name="T8" fmla="*/ 1270 w 2896"/>
                <a:gd name="T9" fmla="*/ 2092 h 2211"/>
                <a:gd name="T10" fmla="*/ 1256 w 2896"/>
                <a:gd name="T11" fmla="*/ 2092 h 2211"/>
                <a:gd name="T12" fmla="*/ 1291 w 2896"/>
                <a:gd name="T13" fmla="*/ 2176 h 2211"/>
                <a:gd name="T14" fmla="*/ 1375 w 2896"/>
                <a:gd name="T15" fmla="*/ 2211 h 2211"/>
                <a:gd name="T16" fmla="*/ 1448 w 2896"/>
                <a:gd name="T17" fmla="*/ 2211 h 2211"/>
                <a:gd name="T18" fmla="*/ 1521 w 2896"/>
                <a:gd name="T19" fmla="*/ 2211 h 2211"/>
                <a:gd name="T20" fmla="*/ 1605 w 2896"/>
                <a:gd name="T21" fmla="*/ 2176 h 2211"/>
                <a:gd name="T22" fmla="*/ 1640 w 2896"/>
                <a:gd name="T23" fmla="*/ 2092 h 2211"/>
                <a:gd name="T24" fmla="*/ 1626 w 2896"/>
                <a:gd name="T25" fmla="*/ 2092 h 2211"/>
                <a:gd name="T26" fmla="*/ 1630 w 2896"/>
                <a:gd name="T27" fmla="*/ 2105 h 2211"/>
                <a:gd name="T28" fmla="*/ 2886 w 2896"/>
                <a:gd name="T29" fmla="*/ 1748 h 2211"/>
                <a:gd name="T30" fmla="*/ 2896 w 2896"/>
                <a:gd name="T31" fmla="*/ 1734 h 2211"/>
                <a:gd name="T32" fmla="*/ 2896 w 2896"/>
                <a:gd name="T33" fmla="*/ 14 h 2211"/>
                <a:gd name="T34" fmla="*/ 2882 w 2896"/>
                <a:gd name="T35" fmla="*/ 0 h 2211"/>
                <a:gd name="T36" fmla="*/ 2868 w 2896"/>
                <a:gd name="T37" fmla="*/ 14 h 2211"/>
                <a:gd name="T38" fmla="*/ 2868 w 2896"/>
                <a:gd name="T39" fmla="*/ 1724 h 2211"/>
                <a:gd name="T40" fmla="*/ 1622 w 2896"/>
                <a:gd name="T41" fmla="*/ 2078 h 2211"/>
                <a:gd name="T42" fmla="*/ 1612 w 2896"/>
                <a:gd name="T43" fmla="*/ 2092 h 2211"/>
                <a:gd name="T44" fmla="*/ 1585 w 2896"/>
                <a:gd name="T45" fmla="*/ 2156 h 2211"/>
                <a:gd name="T46" fmla="*/ 1521 w 2896"/>
                <a:gd name="T47" fmla="*/ 2183 h 2211"/>
                <a:gd name="T48" fmla="*/ 1448 w 2896"/>
                <a:gd name="T49" fmla="*/ 2183 h 2211"/>
                <a:gd name="T50" fmla="*/ 1375 w 2896"/>
                <a:gd name="T51" fmla="*/ 2183 h 2211"/>
                <a:gd name="T52" fmla="*/ 1311 w 2896"/>
                <a:gd name="T53" fmla="*/ 2156 h 2211"/>
                <a:gd name="T54" fmla="*/ 1284 w 2896"/>
                <a:gd name="T55" fmla="*/ 2092 h 2211"/>
                <a:gd name="T56" fmla="*/ 1274 w 2896"/>
                <a:gd name="T57" fmla="*/ 2078 h 2211"/>
                <a:gd name="T58" fmla="*/ 28 w 2896"/>
                <a:gd name="T59" fmla="*/ 1724 h 2211"/>
                <a:gd name="T60" fmla="*/ 28 w 2896"/>
                <a:gd name="T61" fmla="*/ 14 h 2211"/>
                <a:gd name="T62" fmla="*/ 14 w 2896"/>
                <a:gd name="T63" fmla="*/ 0 h 2211"/>
                <a:gd name="T64" fmla="*/ 0 w 2896"/>
                <a:gd name="T65" fmla="*/ 1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6" h="2211">
                  <a:moveTo>
                    <a:pt x="0" y="14"/>
                  </a:moveTo>
                  <a:cubicBezTo>
                    <a:pt x="0" y="1734"/>
                    <a:pt x="0" y="1734"/>
                    <a:pt x="0" y="1734"/>
                  </a:cubicBezTo>
                  <a:cubicBezTo>
                    <a:pt x="0" y="1741"/>
                    <a:pt x="4" y="1746"/>
                    <a:pt x="10" y="1748"/>
                  </a:cubicBezTo>
                  <a:cubicBezTo>
                    <a:pt x="1266" y="2105"/>
                    <a:pt x="1266" y="2105"/>
                    <a:pt x="1266" y="2105"/>
                  </a:cubicBezTo>
                  <a:cubicBezTo>
                    <a:pt x="1270" y="2092"/>
                    <a:pt x="1270" y="2092"/>
                    <a:pt x="1270" y="2092"/>
                  </a:cubicBezTo>
                  <a:cubicBezTo>
                    <a:pt x="1256" y="2092"/>
                    <a:pt x="1256" y="2092"/>
                    <a:pt x="1256" y="2092"/>
                  </a:cubicBezTo>
                  <a:cubicBezTo>
                    <a:pt x="1256" y="2125"/>
                    <a:pt x="1269" y="2154"/>
                    <a:pt x="1291" y="2176"/>
                  </a:cubicBezTo>
                  <a:cubicBezTo>
                    <a:pt x="1312" y="2197"/>
                    <a:pt x="1342" y="2211"/>
                    <a:pt x="1375" y="2211"/>
                  </a:cubicBezTo>
                  <a:cubicBezTo>
                    <a:pt x="1448" y="2211"/>
                    <a:pt x="1448" y="2211"/>
                    <a:pt x="1448" y="2211"/>
                  </a:cubicBezTo>
                  <a:cubicBezTo>
                    <a:pt x="1521" y="2211"/>
                    <a:pt x="1521" y="2211"/>
                    <a:pt x="1521" y="2211"/>
                  </a:cubicBezTo>
                  <a:cubicBezTo>
                    <a:pt x="1554" y="2211"/>
                    <a:pt x="1584" y="2197"/>
                    <a:pt x="1605" y="2176"/>
                  </a:cubicBezTo>
                  <a:cubicBezTo>
                    <a:pt x="1627" y="2154"/>
                    <a:pt x="1640" y="2125"/>
                    <a:pt x="1640" y="2092"/>
                  </a:cubicBezTo>
                  <a:cubicBezTo>
                    <a:pt x="1626" y="2092"/>
                    <a:pt x="1626" y="2092"/>
                    <a:pt x="1626" y="2092"/>
                  </a:cubicBezTo>
                  <a:cubicBezTo>
                    <a:pt x="1630" y="2105"/>
                    <a:pt x="1630" y="2105"/>
                    <a:pt x="1630" y="2105"/>
                  </a:cubicBezTo>
                  <a:cubicBezTo>
                    <a:pt x="2886" y="1748"/>
                    <a:pt x="2886" y="1748"/>
                    <a:pt x="2886" y="1748"/>
                  </a:cubicBezTo>
                  <a:cubicBezTo>
                    <a:pt x="2892" y="1746"/>
                    <a:pt x="2896" y="1741"/>
                    <a:pt x="2896" y="1734"/>
                  </a:cubicBezTo>
                  <a:cubicBezTo>
                    <a:pt x="2896" y="14"/>
                    <a:pt x="2896" y="14"/>
                    <a:pt x="2896" y="14"/>
                  </a:cubicBezTo>
                  <a:cubicBezTo>
                    <a:pt x="2896" y="7"/>
                    <a:pt x="2890" y="0"/>
                    <a:pt x="2882" y="0"/>
                  </a:cubicBezTo>
                  <a:cubicBezTo>
                    <a:pt x="2874" y="0"/>
                    <a:pt x="2868" y="7"/>
                    <a:pt x="2868" y="14"/>
                  </a:cubicBezTo>
                  <a:cubicBezTo>
                    <a:pt x="2868" y="1724"/>
                    <a:pt x="2868" y="1724"/>
                    <a:pt x="2868" y="1724"/>
                  </a:cubicBezTo>
                  <a:cubicBezTo>
                    <a:pt x="1622" y="2078"/>
                    <a:pt x="1622" y="2078"/>
                    <a:pt x="1622" y="2078"/>
                  </a:cubicBezTo>
                  <a:cubicBezTo>
                    <a:pt x="1616" y="2080"/>
                    <a:pt x="1612" y="2086"/>
                    <a:pt x="1612" y="2092"/>
                  </a:cubicBezTo>
                  <a:cubicBezTo>
                    <a:pt x="1612" y="2117"/>
                    <a:pt x="1602" y="2140"/>
                    <a:pt x="1585" y="2156"/>
                  </a:cubicBezTo>
                  <a:cubicBezTo>
                    <a:pt x="1569" y="2173"/>
                    <a:pt x="1546" y="2183"/>
                    <a:pt x="1521" y="2183"/>
                  </a:cubicBezTo>
                  <a:cubicBezTo>
                    <a:pt x="1448" y="2183"/>
                    <a:pt x="1448" y="2183"/>
                    <a:pt x="1448" y="2183"/>
                  </a:cubicBezTo>
                  <a:cubicBezTo>
                    <a:pt x="1375" y="2183"/>
                    <a:pt x="1375" y="2183"/>
                    <a:pt x="1375" y="2183"/>
                  </a:cubicBezTo>
                  <a:cubicBezTo>
                    <a:pt x="1350" y="2183"/>
                    <a:pt x="1327" y="2173"/>
                    <a:pt x="1311" y="2156"/>
                  </a:cubicBezTo>
                  <a:cubicBezTo>
                    <a:pt x="1294" y="2140"/>
                    <a:pt x="1284" y="2117"/>
                    <a:pt x="1284" y="2092"/>
                  </a:cubicBezTo>
                  <a:cubicBezTo>
                    <a:pt x="1284" y="2086"/>
                    <a:pt x="1280" y="2080"/>
                    <a:pt x="1274" y="2078"/>
                  </a:cubicBezTo>
                  <a:cubicBezTo>
                    <a:pt x="28" y="1724"/>
                    <a:pt x="28" y="1724"/>
                    <a:pt x="28" y="1724"/>
                  </a:cubicBezTo>
                  <a:cubicBezTo>
                    <a:pt x="28" y="14"/>
                    <a:pt x="28" y="14"/>
                    <a:pt x="28" y="14"/>
                  </a:cubicBezTo>
                  <a:cubicBezTo>
                    <a:pt x="28" y="7"/>
                    <a:pt x="22" y="0"/>
                    <a:pt x="14" y="0"/>
                  </a:cubicBezTo>
                  <a:cubicBezTo>
                    <a:pt x="7" y="0"/>
                    <a:pt x="0" y="7"/>
                    <a:pt x="0" y="14"/>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8" name="îsliďè">
              <a:extLst>
                <a:ext uri="{FF2B5EF4-FFF2-40B4-BE49-F238E27FC236}">
                  <a16:creationId xmlns:a16="http://schemas.microsoft.com/office/drawing/2014/main" id="{B348A63D-67B9-40DC-A59F-A058F57D360D}"/>
                </a:ext>
              </a:extLst>
            </p:cNvPr>
            <p:cNvSpPr/>
            <p:nvPr/>
          </p:nvSpPr>
          <p:spPr bwMode="auto">
            <a:xfrm>
              <a:off x="750719" y="5359299"/>
              <a:ext cx="1106896" cy="333689"/>
            </a:xfrm>
            <a:custGeom>
              <a:avLst/>
              <a:gdLst>
                <a:gd name="T0" fmla="*/ 6 w 665"/>
                <a:gd name="T1" fmla="*/ 14 h 200"/>
                <a:gd name="T2" fmla="*/ 655 w 665"/>
                <a:gd name="T3" fmla="*/ 199 h 200"/>
                <a:gd name="T4" fmla="*/ 664 w 665"/>
                <a:gd name="T5" fmla="*/ 194 h 200"/>
                <a:gd name="T6" fmla="*/ 659 w 665"/>
                <a:gd name="T7" fmla="*/ 186 h 200"/>
                <a:gd name="T8" fmla="*/ 10 w 665"/>
                <a:gd name="T9" fmla="*/ 1 h 200"/>
                <a:gd name="T10" fmla="*/ 2 w 665"/>
                <a:gd name="T11" fmla="*/ 6 h 200"/>
                <a:gd name="T12" fmla="*/ 6 w 665"/>
                <a:gd name="T13" fmla="*/ 14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 y="14"/>
                  </a:moveTo>
                  <a:cubicBezTo>
                    <a:pt x="655" y="199"/>
                    <a:pt x="655" y="199"/>
                    <a:pt x="655" y="199"/>
                  </a:cubicBezTo>
                  <a:cubicBezTo>
                    <a:pt x="659" y="200"/>
                    <a:pt x="663" y="198"/>
                    <a:pt x="664" y="194"/>
                  </a:cubicBezTo>
                  <a:cubicBezTo>
                    <a:pt x="665" y="191"/>
                    <a:pt x="663" y="187"/>
                    <a:pt x="659" y="186"/>
                  </a:cubicBezTo>
                  <a:cubicBezTo>
                    <a:pt x="10" y="1"/>
                    <a:pt x="10" y="1"/>
                    <a:pt x="10" y="1"/>
                  </a:cubicBezTo>
                  <a:cubicBezTo>
                    <a:pt x="7" y="0"/>
                    <a:pt x="3" y="2"/>
                    <a:pt x="2" y="6"/>
                  </a:cubicBezTo>
                  <a:cubicBezTo>
                    <a:pt x="0" y="10"/>
                    <a:pt x="3" y="13"/>
                    <a:pt x="6" y="14"/>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 name="îśľïḍê">
              <a:extLst>
                <a:ext uri="{FF2B5EF4-FFF2-40B4-BE49-F238E27FC236}">
                  <a16:creationId xmlns:a16="http://schemas.microsoft.com/office/drawing/2014/main" id="{06399E2B-4EDE-439C-A729-DE822296754B}"/>
                </a:ext>
              </a:extLst>
            </p:cNvPr>
            <p:cNvSpPr/>
            <p:nvPr/>
          </p:nvSpPr>
          <p:spPr bwMode="auto">
            <a:xfrm>
              <a:off x="4445051" y="5359299"/>
              <a:ext cx="1106896" cy="333689"/>
            </a:xfrm>
            <a:custGeom>
              <a:avLst/>
              <a:gdLst>
                <a:gd name="T0" fmla="*/ 655 w 665"/>
                <a:gd name="T1" fmla="*/ 1 h 200"/>
                <a:gd name="T2" fmla="*/ 6 w 665"/>
                <a:gd name="T3" fmla="*/ 186 h 200"/>
                <a:gd name="T4" fmla="*/ 1 w 665"/>
                <a:gd name="T5" fmla="*/ 194 h 200"/>
                <a:gd name="T6" fmla="*/ 10 w 665"/>
                <a:gd name="T7" fmla="*/ 199 h 200"/>
                <a:gd name="T8" fmla="*/ 659 w 665"/>
                <a:gd name="T9" fmla="*/ 14 h 200"/>
                <a:gd name="T10" fmla="*/ 664 w 665"/>
                <a:gd name="T11" fmla="*/ 6 h 200"/>
                <a:gd name="T12" fmla="*/ 655 w 665"/>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55" y="1"/>
                  </a:moveTo>
                  <a:cubicBezTo>
                    <a:pt x="6" y="186"/>
                    <a:pt x="6" y="186"/>
                    <a:pt x="6" y="186"/>
                  </a:cubicBezTo>
                  <a:cubicBezTo>
                    <a:pt x="3" y="187"/>
                    <a:pt x="0" y="191"/>
                    <a:pt x="1" y="194"/>
                  </a:cubicBezTo>
                  <a:cubicBezTo>
                    <a:pt x="2" y="198"/>
                    <a:pt x="6" y="200"/>
                    <a:pt x="10" y="199"/>
                  </a:cubicBezTo>
                  <a:cubicBezTo>
                    <a:pt x="659" y="14"/>
                    <a:pt x="659" y="14"/>
                    <a:pt x="659" y="14"/>
                  </a:cubicBezTo>
                  <a:cubicBezTo>
                    <a:pt x="663" y="13"/>
                    <a:pt x="665" y="10"/>
                    <a:pt x="664" y="6"/>
                  </a:cubicBezTo>
                  <a:cubicBezTo>
                    <a:pt x="663" y="2"/>
                    <a:pt x="659" y="0"/>
                    <a:pt x="655" y="1"/>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0" name="isliḋè">
              <a:extLst>
                <a:ext uri="{FF2B5EF4-FFF2-40B4-BE49-F238E27FC236}">
                  <a16:creationId xmlns:a16="http://schemas.microsoft.com/office/drawing/2014/main" id="{D4C461B3-8DB3-4197-AE97-CA1B90BE816F}"/>
                </a:ext>
              </a:extLst>
            </p:cNvPr>
            <p:cNvSpPr/>
            <p:nvPr/>
          </p:nvSpPr>
          <p:spPr bwMode="auto">
            <a:xfrm>
              <a:off x="3436426" y="2715708"/>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 name="ïṡľîḍê">
              <a:extLst>
                <a:ext uri="{FF2B5EF4-FFF2-40B4-BE49-F238E27FC236}">
                  <a16:creationId xmlns:a16="http://schemas.microsoft.com/office/drawing/2014/main" id="{0FBAB2D7-2BA2-485D-8082-8D189016CC80}"/>
                </a:ext>
              </a:extLst>
            </p:cNvPr>
            <p:cNvSpPr/>
            <p:nvPr/>
          </p:nvSpPr>
          <p:spPr bwMode="auto">
            <a:xfrm>
              <a:off x="2843562" y="2715708"/>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2" name="í$ḷîḑé">
              <a:extLst>
                <a:ext uri="{FF2B5EF4-FFF2-40B4-BE49-F238E27FC236}">
                  <a16:creationId xmlns:a16="http://schemas.microsoft.com/office/drawing/2014/main" id="{066E47EE-0AFD-4F71-8EB9-76D229630CD3}"/>
                </a:ext>
              </a:extLst>
            </p:cNvPr>
            <p:cNvSpPr/>
            <p:nvPr/>
          </p:nvSpPr>
          <p:spPr bwMode="auto">
            <a:xfrm>
              <a:off x="1171880" y="1541859"/>
              <a:ext cx="1992413" cy="1127414"/>
            </a:xfrm>
            <a:custGeom>
              <a:avLst/>
              <a:gdLst>
                <a:gd name="T0" fmla="*/ 248 w 1197"/>
                <a:gd name="T1" fmla="*/ 280 h 677"/>
                <a:gd name="T2" fmla="*/ 248 w 1197"/>
                <a:gd name="T3" fmla="*/ 21 h 677"/>
                <a:gd name="T4" fmla="*/ 1133 w 1197"/>
                <a:gd name="T5" fmla="*/ 639 h 677"/>
                <a:gd name="T6" fmla="*/ 10 w 1197"/>
                <a:gd name="T7" fmla="*/ 177 h 677"/>
                <a:gd name="T8" fmla="*/ 3 w 1197"/>
                <a:gd name="T9" fmla="*/ 178 h 677"/>
                <a:gd name="T10" fmla="*/ 0 w 1197"/>
                <a:gd name="T11" fmla="*/ 183 h 677"/>
                <a:gd name="T12" fmla="*/ 0 w 1197"/>
                <a:gd name="T13" fmla="*/ 363 h 677"/>
                <a:gd name="T14" fmla="*/ 7 w 1197"/>
                <a:gd name="T15" fmla="*/ 370 h 677"/>
                <a:gd name="T16" fmla="*/ 14 w 1197"/>
                <a:gd name="T17" fmla="*/ 363 h 677"/>
                <a:gd name="T18" fmla="*/ 14 w 1197"/>
                <a:gd name="T19" fmla="*/ 194 h 677"/>
                <a:gd name="T20" fmla="*/ 1186 w 1197"/>
                <a:gd name="T21" fmla="*/ 676 h 677"/>
                <a:gd name="T22" fmla="*/ 1195 w 1197"/>
                <a:gd name="T23" fmla="*/ 673 h 677"/>
                <a:gd name="T24" fmla="*/ 1193 w 1197"/>
                <a:gd name="T25" fmla="*/ 663 h 677"/>
                <a:gd name="T26" fmla="*/ 245 w 1197"/>
                <a:gd name="T27" fmla="*/ 1 h 677"/>
                <a:gd name="T28" fmla="*/ 238 w 1197"/>
                <a:gd name="T29" fmla="*/ 1 h 677"/>
                <a:gd name="T30" fmla="*/ 234 w 1197"/>
                <a:gd name="T31" fmla="*/ 7 h 677"/>
                <a:gd name="T32" fmla="*/ 234 w 1197"/>
                <a:gd name="T33" fmla="*/ 280 h 677"/>
                <a:gd name="T34" fmla="*/ 241 w 1197"/>
                <a:gd name="T35" fmla="*/ 287 h 677"/>
                <a:gd name="T36" fmla="*/ 248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248" y="280"/>
                  </a:moveTo>
                  <a:cubicBezTo>
                    <a:pt x="248" y="21"/>
                    <a:pt x="248" y="21"/>
                    <a:pt x="248" y="21"/>
                  </a:cubicBezTo>
                  <a:cubicBezTo>
                    <a:pt x="1133" y="639"/>
                    <a:pt x="1133" y="639"/>
                    <a:pt x="1133" y="639"/>
                  </a:cubicBezTo>
                  <a:cubicBezTo>
                    <a:pt x="10" y="177"/>
                    <a:pt x="10" y="177"/>
                    <a:pt x="10" y="177"/>
                  </a:cubicBezTo>
                  <a:cubicBezTo>
                    <a:pt x="7" y="176"/>
                    <a:pt x="5" y="176"/>
                    <a:pt x="3" y="178"/>
                  </a:cubicBezTo>
                  <a:cubicBezTo>
                    <a:pt x="1" y="179"/>
                    <a:pt x="0" y="181"/>
                    <a:pt x="0" y="183"/>
                  </a:cubicBezTo>
                  <a:cubicBezTo>
                    <a:pt x="0" y="363"/>
                    <a:pt x="0" y="363"/>
                    <a:pt x="0" y="363"/>
                  </a:cubicBezTo>
                  <a:cubicBezTo>
                    <a:pt x="0" y="367"/>
                    <a:pt x="3" y="370"/>
                    <a:pt x="7" y="370"/>
                  </a:cubicBezTo>
                  <a:cubicBezTo>
                    <a:pt x="11" y="370"/>
                    <a:pt x="14" y="367"/>
                    <a:pt x="14" y="363"/>
                  </a:cubicBezTo>
                  <a:cubicBezTo>
                    <a:pt x="14" y="194"/>
                    <a:pt x="14" y="194"/>
                    <a:pt x="14" y="194"/>
                  </a:cubicBezTo>
                  <a:cubicBezTo>
                    <a:pt x="1186" y="676"/>
                    <a:pt x="1186" y="676"/>
                    <a:pt x="1186" y="676"/>
                  </a:cubicBezTo>
                  <a:cubicBezTo>
                    <a:pt x="1190" y="677"/>
                    <a:pt x="1194" y="676"/>
                    <a:pt x="1195" y="673"/>
                  </a:cubicBezTo>
                  <a:cubicBezTo>
                    <a:pt x="1197" y="669"/>
                    <a:pt x="1196" y="666"/>
                    <a:pt x="1193" y="663"/>
                  </a:cubicBezTo>
                  <a:cubicBezTo>
                    <a:pt x="245" y="1"/>
                    <a:pt x="245" y="1"/>
                    <a:pt x="245" y="1"/>
                  </a:cubicBezTo>
                  <a:cubicBezTo>
                    <a:pt x="243" y="0"/>
                    <a:pt x="240" y="0"/>
                    <a:pt x="238" y="1"/>
                  </a:cubicBezTo>
                  <a:cubicBezTo>
                    <a:pt x="236" y="2"/>
                    <a:pt x="234" y="5"/>
                    <a:pt x="234" y="7"/>
                  </a:cubicBezTo>
                  <a:cubicBezTo>
                    <a:pt x="234" y="280"/>
                    <a:pt x="234" y="280"/>
                    <a:pt x="234" y="280"/>
                  </a:cubicBezTo>
                  <a:cubicBezTo>
                    <a:pt x="234" y="284"/>
                    <a:pt x="237" y="287"/>
                    <a:pt x="241" y="287"/>
                  </a:cubicBezTo>
                  <a:cubicBezTo>
                    <a:pt x="245" y="287"/>
                    <a:pt x="248" y="284"/>
                    <a:pt x="248" y="280"/>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 name="îṥľïḋê">
              <a:extLst>
                <a:ext uri="{FF2B5EF4-FFF2-40B4-BE49-F238E27FC236}">
                  <a16:creationId xmlns:a16="http://schemas.microsoft.com/office/drawing/2014/main" id="{324235FD-A897-4A94-9F80-DD2396B9E2B5}"/>
                </a:ext>
              </a:extLst>
            </p:cNvPr>
            <p:cNvSpPr/>
            <p:nvPr/>
          </p:nvSpPr>
          <p:spPr bwMode="auto">
            <a:xfrm>
              <a:off x="1928888" y="1314000"/>
              <a:ext cx="1235404" cy="1355273"/>
            </a:xfrm>
            <a:custGeom>
              <a:avLst/>
              <a:gdLst>
                <a:gd name="T0" fmla="*/ 14 w 742"/>
                <a:gd name="T1" fmla="*/ 295 h 814"/>
                <a:gd name="T2" fmla="*/ 10 w 742"/>
                <a:gd name="T3" fmla="*/ 299 h 814"/>
                <a:gd name="T4" fmla="*/ 16 w 742"/>
                <a:gd name="T5" fmla="*/ 297 h 814"/>
                <a:gd name="T6" fmla="*/ 14 w 742"/>
                <a:gd name="T7" fmla="*/ 295 h 814"/>
                <a:gd name="T8" fmla="*/ 10 w 742"/>
                <a:gd name="T9" fmla="*/ 299 h 814"/>
                <a:gd name="T10" fmla="*/ 16 w 742"/>
                <a:gd name="T11" fmla="*/ 297 h 814"/>
                <a:gd name="T12" fmla="*/ 12 w 742"/>
                <a:gd name="T13" fmla="*/ 299 h 814"/>
                <a:gd name="T14" fmla="*/ 16 w 742"/>
                <a:gd name="T15" fmla="*/ 298 h 814"/>
                <a:gd name="T16" fmla="*/ 16 w 742"/>
                <a:gd name="T17" fmla="*/ 297 h 814"/>
                <a:gd name="T18" fmla="*/ 12 w 742"/>
                <a:gd name="T19" fmla="*/ 299 h 814"/>
                <a:gd name="T20" fmla="*/ 16 w 742"/>
                <a:gd name="T21" fmla="*/ 298 h 814"/>
                <a:gd name="T22" fmla="*/ 15 w 742"/>
                <a:gd name="T23" fmla="*/ 298 h 814"/>
                <a:gd name="T24" fmla="*/ 16 w 742"/>
                <a:gd name="T25" fmla="*/ 298 h 814"/>
                <a:gd name="T26" fmla="*/ 16 w 742"/>
                <a:gd name="T27" fmla="*/ 298 h 814"/>
                <a:gd name="T28" fmla="*/ 15 w 742"/>
                <a:gd name="T29" fmla="*/ 298 h 814"/>
                <a:gd name="T30" fmla="*/ 16 w 742"/>
                <a:gd name="T31" fmla="*/ 298 h 814"/>
                <a:gd name="T32" fmla="*/ 16 w 742"/>
                <a:gd name="T33" fmla="*/ 295 h 814"/>
                <a:gd name="T34" fmla="*/ 15 w 742"/>
                <a:gd name="T35" fmla="*/ 268 h 814"/>
                <a:gd name="T36" fmla="*/ 14 w 742"/>
                <a:gd name="T37" fmla="*/ 222 h 814"/>
                <a:gd name="T38" fmla="*/ 15 w 742"/>
                <a:gd name="T39" fmla="*/ 82 h 814"/>
                <a:gd name="T40" fmla="*/ 16 w 742"/>
                <a:gd name="T41" fmla="*/ 29 h 814"/>
                <a:gd name="T42" fmla="*/ 16 w 742"/>
                <a:gd name="T43" fmla="*/ 8 h 814"/>
                <a:gd name="T44" fmla="*/ 9 w 742"/>
                <a:gd name="T45" fmla="*/ 7 h 814"/>
                <a:gd name="T46" fmla="*/ 4 w 742"/>
                <a:gd name="T47" fmla="*/ 12 h 814"/>
                <a:gd name="T48" fmla="*/ 729 w 742"/>
                <a:gd name="T49" fmla="*/ 811 h 814"/>
                <a:gd name="T50" fmla="*/ 739 w 742"/>
                <a:gd name="T51" fmla="*/ 811 h 814"/>
                <a:gd name="T52" fmla="*/ 739 w 742"/>
                <a:gd name="T53" fmla="*/ 802 h 814"/>
                <a:gd name="T54" fmla="*/ 14 w 742"/>
                <a:gd name="T55" fmla="*/ 3 h 814"/>
                <a:gd name="T56" fmla="*/ 7 w 742"/>
                <a:gd name="T57" fmla="*/ 1 h 814"/>
                <a:gd name="T58" fmla="*/ 2 w 742"/>
                <a:gd name="T59" fmla="*/ 7 h 814"/>
                <a:gd name="T60" fmla="*/ 0 w 742"/>
                <a:gd name="T61" fmla="*/ 222 h 814"/>
                <a:gd name="T62" fmla="*/ 1 w 742"/>
                <a:gd name="T63" fmla="*/ 277 h 814"/>
                <a:gd name="T64" fmla="*/ 1 w 742"/>
                <a:gd name="T65" fmla="*/ 294 h 814"/>
                <a:gd name="T66" fmla="*/ 2 w 742"/>
                <a:gd name="T67" fmla="*/ 299 h 814"/>
                <a:gd name="T68" fmla="*/ 2 w 742"/>
                <a:gd name="T69" fmla="*/ 301 h 814"/>
                <a:gd name="T70" fmla="*/ 3 w 742"/>
                <a:gd name="T71" fmla="*/ 302 h 814"/>
                <a:gd name="T72" fmla="*/ 4 w 742"/>
                <a:gd name="T73" fmla="*/ 305 h 814"/>
                <a:gd name="T74" fmla="*/ 14 w 742"/>
                <a:gd name="T75" fmla="*/ 305 h 814"/>
                <a:gd name="T76" fmla="*/ 14 w 742"/>
                <a:gd name="T77" fmla="*/ 29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2" h="814">
                  <a:moveTo>
                    <a:pt x="14" y="295"/>
                  </a:moveTo>
                  <a:cubicBezTo>
                    <a:pt x="10" y="299"/>
                    <a:pt x="10" y="299"/>
                    <a:pt x="10" y="299"/>
                  </a:cubicBezTo>
                  <a:cubicBezTo>
                    <a:pt x="16" y="297"/>
                    <a:pt x="16" y="297"/>
                    <a:pt x="16" y="297"/>
                  </a:cubicBezTo>
                  <a:cubicBezTo>
                    <a:pt x="15" y="297"/>
                    <a:pt x="15" y="296"/>
                    <a:pt x="14" y="295"/>
                  </a:cubicBezTo>
                  <a:cubicBezTo>
                    <a:pt x="10" y="299"/>
                    <a:pt x="10" y="299"/>
                    <a:pt x="10" y="299"/>
                  </a:cubicBezTo>
                  <a:cubicBezTo>
                    <a:pt x="16" y="297"/>
                    <a:pt x="16" y="297"/>
                    <a:pt x="16" y="297"/>
                  </a:cubicBezTo>
                  <a:cubicBezTo>
                    <a:pt x="12" y="299"/>
                    <a:pt x="12" y="299"/>
                    <a:pt x="12" y="299"/>
                  </a:cubicBezTo>
                  <a:cubicBezTo>
                    <a:pt x="16" y="298"/>
                    <a:pt x="16" y="298"/>
                    <a:pt x="16" y="298"/>
                  </a:cubicBezTo>
                  <a:cubicBezTo>
                    <a:pt x="16" y="297"/>
                    <a:pt x="16" y="297"/>
                    <a:pt x="16" y="297"/>
                  </a:cubicBezTo>
                  <a:cubicBezTo>
                    <a:pt x="12" y="299"/>
                    <a:pt x="12" y="299"/>
                    <a:pt x="12" y="299"/>
                  </a:cubicBezTo>
                  <a:cubicBezTo>
                    <a:pt x="16" y="298"/>
                    <a:pt x="16" y="298"/>
                    <a:pt x="16" y="298"/>
                  </a:cubicBezTo>
                  <a:cubicBezTo>
                    <a:pt x="15" y="298"/>
                    <a:pt x="15" y="298"/>
                    <a:pt x="15" y="298"/>
                  </a:cubicBezTo>
                  <a:cubicBezTo>
                    <a:pt x="16" y="298"/>
                    <a:pt x="16" y="298"/>
                    <a:pt x="16" y="298"/>
                  </a:cubicBezTo>
                  <a:cubicBezTo>
                    <a:pt x="16" y="298"/>
                    <a:pt x="16" y="298"/>
                    <a:pt x="16" y="298"/>
                  </a:cubicBezTo>
                  <a:cubicBezTo>
                    <a:pt x="15" y="298"/>
                    <a:pt x="15" y="298"/>
                    <a:pt x="15" y="298"/>
                  </a:cubicBezTo>
                  <a:cubicBezTo>
                    <a:pt x="16" y="298"/>
                    <a:pt x="16" y="298"/>
                    <a:pt x="16" y="298"/>
                  </a:cubicBezTo>
                  <a:cubicBezTo>
                    <a:pt x="16" y="297"/>
                    <a:pt x="16" y="297"/>
                    <a:pt x="16" y="295"/>
                  </a:cubicBezTo>
                  <a:cubicBezTo>
                    <a:pt x="15" y="290"/>
                    <a:pt x="15" y="281"/>
                    <a:pt x="15" y="268"/>
                  </a:cubicBezTo>
                  <a:cubicBezTo>
                    <a:pt x="14" y="255"/>
                    <a:pt x="14" y="240"/>
                    <a:pt x="14" y="222"/>
                  </a:cubicBezTo>
                  <a:cubicBezTo>
                    <a:pt x="14" y="179"/>
                    <a:pt x="15" y="125"/>
                    <a:pt x="15" y="82"/>
                  </a:cubicBezTo>
                  <a:cubicBezTo>
                    <a:pt x="16" y="61"/>
                    <a:pt x="16" y="42"/>
                    <a:pt x="16" y="29"/>
                  </a:cubicBezTo>
                  <a:cubicBezTo>
                    <a:pt x="16" y="16"/>
                    <a:pt x="16" y="8"/>
                    <a:pt x="16" y="8"/>
                  </a:cubicBezTo>
                  <a:cubicBezTo>
                    <a:pt x="9" y="7"/>
                    <a:pt x="9" y="7"/>
                    <a:pt x="9" y="7"/>
                  </a:cubicBezTo>
                  <a:cubicBezTo>
                    <a:pt x="4" y="12"/>
                    <a:pt x="4" y="12"/>
                    <a:pt x="4" y="12"/>
                  </a:cubicBezTo>
                  <a:cubicBezTo>
                    <a:pt x="729" y="811"/>
                    <a:pt x="729" y="811"/>
                    <a:pt x="729" y="811"/>
                  </a:cubicBezTo>
                  <a:cubicBezTo>
                    <a:pt x="732" y="814"/>
                    <a:pt x="736" y="814"/>
                    <a:pt x="739" y="811"/>
                  </a:cubicBezTo>
                  <a:cubicBezTo>
                    <a:pt x="742" y="809"/>
                    <a:pt x="742" y="804"/>
                    <a:pt x="739" y="802"/>
                  </a:cubicBezTo>
                  <a:cubicBezTo>
                    <a:pt x="14" y="3"/>
                    <a:pt x="14" y="3"/>
                    <a:pt x="14" y="3"/>
                  </a:cubicBezTo>
                  <a:cubicBezTo>
                    <a:pt x="13" y="1"/>
                    <a:pt x="9" y="0"/>
                    <a:pt x="7" y="1"/>
                  </a:cubicBezTo>
                  <a:cubicBezTo>
                    <a:pt x="4" y="2"/>
                    <a:pt x="2" y="4"/>
                    <a:pt x="2" y="7"/>
                  </a:cubicBezTo>
                  <a:cubicBezTo>
                    <a:pt x="2" y="7"/>
                    <a:pt x="0" y="135"/>
                    <a:pt x="0" y="222"/>
                  </a:cubicBezTo>
                  <a:cubicBezTo>
                    <a:pt x="0" y="244"/>
                    <a:pt x="0" y="263"/>
                    <a:pt x="1" y="277"/>
                  </a:cubicBezTo>
                  <a:cubicBezTo>
                    <a:pt x="1" y="284"/>
                    <a:pt x="1" y="290"/>
                    <a:pt x="1" y="294"/>
                  </a:cubicBezTo>
                  <a:cubicBezTo>
                    <a:pt x="1" y="296"/>
                    <a:pt x="2" y="297"/>
                    <a:pt x="2" y="299"/>
                  </a:cubicBezTo>
                  <a:cubicBezTo>
                    <a:pt x="2" y="300"/>
                    <a:pt x="2" y="300"/>
                    <a:pt x="2" y="301"/>
                  </a:cubicBezTo>
                  <a:cubicBezTo>
                    <a:pt x="2" y="301"/>
                    <a:pt x="2" y="302"/>
                    <a:pt x="3" y="302"/>
                  </a:cubicBezTo>
                  <a:cubicBezTo>
                    <a:pt x="3" y="303"/>
                    <a:pt x="3" y="304"/>
                    <a:pt x="4" y="305"/>
                  </a:cubicBezTo>
                  <a:cubicBezTo>
                    <a:pt x="7" y="308"/>
                    <a:pt x="12" y="308"/>
                    <a:pt x="14" y="305"/>
                  </a:cubicBezTo>
                  <a:cubicBezTo>
                    <a:pt x="17" y="302"/>
                    <a:pt x="17" y="298"/>
                    <a:pt x="14" y="295"/>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4" name="íS1iḋê">
              <a:extLst>
                <a:ext uri="{FF2B5EF4-FFF2-40B4-BE49-F238E27FC236}">
                  <a16:creationId xmlns:a16="http://schemas.microsoft.com/office/drawing/2014/main" id="{1EC9799B-F376-4CE5-B3A9-D07514F90DF9}"/>
                </a:ext>
              </a:extLst>
            </p:cNvPr>
            <p:cNvSpPr/>
            <p:nvPr/>
          </p:nvSpPr>
          <p:spPr bwMode="auto">
            <a:xfrm>
              <a:off x="3138374" y="1541859"/>
              <a:ext cx="1992413" cy="1127414"/>
            </a:xfrm>
            <a:custGeom>
              <a:avLst/>
              <a:gdLst>
                <a:gd name="T0" fmla="*/ 963 w 1197"/>
                <a:gd name="T1" fmla="*/ 280 h 677"/>
                <a:gd name="T2" fmla="*/ 963 w 1197"/>
                <a:gd name="T3" fmla="*/ 7 h 677"/>
                <a:gd name="T4" fmla="*/ 959 w 1197"/>
                <a:gd name="T5" fmla="*/ 1 h 677"/>
                <a:gd name="T6" fmla="*/ 952 w 1197"/>
                <a:gd name="T7" fmla="*/ 1 h 677"/>
                <a:gd name="T8" fmla="*/ 4 w 1197"/>
                <a:gd name="T9" fmla="*/ 663 h 677"/>
                <a:gd name="T10" fmla="*/ 2 w 1197"/>
                <a:gd name="T11" fmla="*/ 673 h 677"/>
                <a:gd name="T12" fmla="*/ 11 w 1197"/>
                <a:gd name="T13" fmla="*/ 676 h 677"/>
                <a:gd name="T14" fmla="*/ 1183 w 1197"/>
                <a:gd name="T15" fmla="*/ 194 h 677"/>
                <a:gd name="T16" fmla="*/ 1183 w 1197"/>
                <a:gd name="T17" fmla="*/ 363 h 677"/>
                <a:gd name="T18" fmla="*/ 1190 w 1197"/>
                <a:gd name="T19" fmla="*/ 370 h 677"/>
                <a:gd name="T20" fmla="*/ 1197 w 1197"/>
                <a:gd name="T21" fmla="*/ 363 h 677"/>
                <a:gd name="T22" fmla="*/ 1197 w 1197"/>
                <a:gd name="T23" fmla="*/ 183 h 677"/>
                <a:gd name="T24" fmla="*/ 1194 w 1197"/>
                <a:gd name="T25" fmla="*/ 178 h 677"/>
                <a:gd name="T26" fmla="*/ 1188 w 1197"/>
                <a:gd name="T27" fmla="*/ 177 h 677"/>
                <a:gd name="T28" fmla="*/ 64 w 1197"/>
                <a:gd name="T29" fmla="*/ 639 h 677"/>
                <a:gd name="T30" fmla="*/ 949 w 1197"/>
                <a:gd name="T31" fmla="*/ 21 h 677"/>
                <a:gd name="T32" fmla="*/ 949 w 1197"/>
                <a:gd name="T33" fmla="*/ 280 h 677"/>
                <a:gd name="T34" fmla="*/ 956 w 1197"/>
                <a:gd name="T35" fmla="*/ 287 h 677"/>
                <a:gd name="T36" fmla="*/ 963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963" y="280"/>
                  </a:moveTo>
                  <a:cubicBezTo>
                    <a:pt x="963" y="7"/>
                    <a:pt x="963" y="7"/>
                    <a:pt x="963" y="7"/>
                  </a:cubicBezTo>
                  <a:cubicBezTo>
                    <a:pt x="963" y="5"/>
                    <a:pt x="962" y="2"/>
                    <a:pt x="959" y="1"/>
                  </a:cubicBezTo>
                  <a:cubicBezTo>
                    <a:pt x="957" y="0"/>
                    <a:pt x="954" y="0"/>
                    <a:pt x="952" y="1"/>
                  </a:cubicBezTo>
                  <a:cubicBezTo>
                    <a:pt x="4" y="663"/>
                    <a:pt x="4" y="663"/>
                    <a:pt x="4" y="663"/>
                  </a:cubicBezTo>
                  <a:cubicBezTo>
                    <a:pt x="1" y="666"/>
                    <a:pt x="0" y="669"/>
                    <a:pt x="2" y="673"/>
                  </a:cubicBezTo>
                  <a:cubicBezTo>
                    <a:pt x="4" y="676"/>
                    <a:pt x="7" y="677"/>
                    <a:pt x="11" y="676"/>
                  </a:cubicBezTo>
                  <a:cubicBezTo>
                    <a:pt x="1183" y="194"/>
                    <a:pt x="1183" y="194"/>
                    <a:pt x="1183" y="194"/>
                  </a:cubicBezTo>
                  <a:cubicBezTo>
                    <a:pt x="1183" y="363"/>
                    <a:pt x="1183" y="363"/>
                    <a:pt x="1183" y="363"/>
                  </a:cubicBezTo>
                  <a:cubicBezTo>
                    <a:pt x="1183" y="367"/>
                    <a:pt x="1186" y="370"/>
                    <a:pt x="1190" y="370"/>
                  </a:cubicBezTo>
                  <a:cubicBezTo>
                    <a:pt x="1194" y="370"/>
                    <a:pt x="1197" y="367"/>
                    <a:pt x="1197" y="363"/>
                  </a:cubicBezTo>
                  <a:cubicBezTo>
                    <a:pt x="1197" y="183"/>
                    <a:pt x="1197" y="183"/>
                    <a:pt x="1197" y="183"/>
                  </a:cubicBezTo>
                  <a:cubicBezTo>
                    <a:pt x="1197" y="181"/>
                    <a:pt x="1196" y="179"/>
                    <a:pt x="1194" y="178"/>
                  </a:cubicBezTo>
                  <a:cubicBezTo>
                    <a:pt x="1192" y="176"/>
                    <a:pt x="1190" y="176"/>
                    <a:pt x="1188" y="177"/>
                  </a:cubicBezTo>
                  <a:cubicBezTo>
                    <a:pt x="64" y="639"/>
                    <a:pt x="64" y="639"/>
                    <a:pt x="64" y="639"/>
                  </a:cubicBezTo>
                  <a:cubicBezTo>
                    <a:pt x="949" y="21"/>
                    <a:pt x="949" y="21"/>
                    <a:pt x="949" y="21"/>
                  </a:cubicBezTo>
                  <a:cubicBezTo>
                    <a:pt x="949" y="280"/>
                    <a:pt x="949" y="280"/>
                    <a:pt x="949" y="280"/>
                  </a:cubicBezTo>
                  <a:cubicBezTo>
                    <a:pt x="949" y="284"/>
                    <a:pt x="952" y="287"/>
                    <a:pt x="956" y="287"/>
                  </a:cubicBezTo>
                  <a:cubicBezTo>
                    <a:pt x="960" y="287"/>
                    <a:pt x="963" y="284"/>
                    <a:pt x="963" y="280"/>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 name="îslíďe">
              <a:extLst>
                <a:ext uri="{FF2B5EF4-FFF2-40B4-BE49-F238E27FC236}">
                  <a16:creationId xmlns:a16="http://schemas.microsoft.com/office/drawing/2014/main" id="{BE2B91D4-0D79-4CE3-8F9F-705EC61E6EF4}"/>
                </a:ext>
              </a:extLst>
            </p:cNvPr>
            <p:cNvSpPr/>
            <p:nvPr/>
          </p:nvSpPr>
          <p:spPr bwMode="auto">
            <a:xfrm>
              <a:off x="3138374" y="1314000"/>
              <a:ext cx="1235404" cy="1355273"/>
            </a:xfrm>
            <a:custGeom>
              <a:avLst/>
              <a:gdLst>
                <a:gd name="T0" fmla="*/ 738 w 742"/>
                <a:gd name="T1" fmla="*/ 305 h 814"/>
                <a:gd name="T2" fmla="*/ 740 w 742"/>
                <a:gd name="T3" fmla="*/ 302 h 814"/>
                <a:gd name="T4" fmla="*/ 740 w 742"/>
                <a:gd name="T5" fmla="*/ 300 h 814"/>
                <a:gd name="T6" fmla="*/ 741 w 742"/>
                <a:gd name="T7" fmla="*/ 296 h 814"/>
                <a:gd name="T8" fmla="*/ 742 w 742"/>
                <a:gd name="T9" fmla="*/ 268 h 814"/>
                <a:gd name="T10" fmla="*/ 742 w 742"/>
                <a:gd name="T11" fmla="*/ 222 h 814"/>
                <a:gd name="T12" fmla="*/ 740 w 742"/>
                <a:gd name="T13" fmla="*/ 7 h 814"/>
                <a:gd name="T14" fmla="*/ 735 w 742"/>
                <a:gd name="T15" fmla="*/ 1 h 814"/>
                <a:gd name="T16" fmla="*/ 728 w 742"/>
                <a:gd name="T17" fmla="*/ 3 h 814"/>
                <a:gd name="T18" fmla="*/ 3 w 742"/>
                <a:gd name="T19" fmla="*/ 802 h 814"/>
                <a:gd name="T20" fmla="*/ 3 w 742"/>
                <a:gd name="T21" fmla="*/ 811 h 814"/>
                <a:gd name="T22" fmla="*/ 13 w 742"/>
                <a:gd name="T23" fmla="*/ 811 h 814"/>
                <a:gd name="T24" fmla="*/ 738 w 742"/>
                <a:gd name="T25" fmla="*/ 12 h 814"/>
                <a:gd name="T26" fmla="*/ 733 w 742"/>
                <a:gd name="T27" fmla="*/ 7 h 814"/>
                <a:gd name="T28" fmla="*/ 726 w 742"/>
                <a:gd name="T29" fmla="*/ 8 h 814"/>
                <a:gd name="T30" fmla="*/ 726 w 742"/>
                <a:gd name="T31" fmla="*/ 29 h 814"/>
                <a:gd name="T32" fmla="*/ 728 w 742"/>
                <a:gd name="T33" fmla="*/ 222 h 814"/>
                <a:gd name="T34" fmla="*/ 727 w 742"/>
                <a:gd name="T35" fmla="*/ 277 h 814"/>
                <a:gd name="T36" fmla="*/ 727 w 742"/>
                <a:gd name="T37" fmla="*/ 293 h 814"/>
                <a:gd name="T38" fmla="*/ 727 w 742"/>
                <a:gd name="T39" fmla="*/ 297 h 814"/>
                <a:gd name="T40" fmla="*/ 726 w 742"/>
                <a:gd name="T41" fmla="*/ 298 h 814"/>
                <a:gd name="T42" fmla="*/ 726 w 742"/>
                <a:gd name="T43" fmla="*/ 298 h 814"/>
                <a:gd name="T44" fmla="*/ 730 w 742"/>
                <a:gd name="T45" fmla="*/ 298 h 814"/>
                <a:gd name="T46" fmla="*/ 727 w 742"/>
                <a:gd name="T47" fmla="*/ 297 h 814"/>
                <a:gd name="T48" fmla="*/ 726 w 742"/>
                <a:gd name="T49" fmla="*/ 298 h 814"/>
                <a:gd name="T50" fmla="*/ 730 w 742"/>
                <a:gd name="T51" fmla="*/ 298 h 814"/>
                <a:gd name="T52" fmla="*/ 727 w 742"/>
                <a:gd name="T53" fmla="*/ 297 h 814"/>
                <a:gd name="T54" fmla="*/ 732 w 742"/>
                <a:gd name="T55" fmla="*/ 299 h 814"/>
                <a:gd name="T56" fmla="*/ 728 w 742"/>
                <a:gd name="T57" fmla="*/ 295 h 814"/>
                <a:gd name="T58" fmla="*/ 727 w 742"/>
                <a:gd name="T59" fmla="*/ 297 h 814"/>
                <a:gd name="T60" fmla="*/ 732 w 742"/>
                <a:gd name="T61" fmla="*/ 299 h 814"/>
                <a:gd name="T62" fmla="*/ 728 w 742"/>
                <a:gd name="T63" fmla="*/ 295 h 814"/>
                <a:gd name="T64" fmla="*/ 728 w 742"/>
                <a:gd name="T65" fmla="*/ 305 h 814"/>
                <a:gd name="T66" fmla="*/ 738 w 742"/>
                <a:gd name="T67" fmla="*/ 30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814">
                  <a:moveTo>
                    <a:pt x="738" y="305"/>
                  </a:moveTo>
                  <a:cubicBezTo>
                    <a:pt x="739" y="304"/>
                    <a:pt x="739" y="303"/>
                    <a:pt x="740" y="302"/>
                  </a:cubicBezTo>
                  <a:cubicBezTo>
                    <a:pt x="740" y="301"/>
                    <a:pt x="740" y="301"/>
                    <a:pt x="740" y="300"/>
                  </a:cubicBezTo>
                  <a:cubicBezTo>
                    <a:pt x="740" y="299"/>
                    <a:pt x="741" y="297"/>
                    <a:pt x="741" y="296"/>
                  </a:cubicBezTo>
                  <a:cubicBezTo>
                    <a:pt x="741" y="290"/>
                    <a:pt x="741" y="280"/>
                    <a:pt x="742" y="268"/>
                  </a:cubicBezTo>
                  <a:cubicBezTo>
                    <a:pt x="742" y="255"/>
                    <a:pt x="742" y="239"/>
                    <a:pt x="742" y="222"/>
                  </a:cubicBezTo>
                  <a:cubicBezTo>
                    <a:pt x="742" y="135"/>
                    <a:pt x="740" y="7"/>
                    <a:pt x="740" y="7"/>
                  </a:cubicBezTo>
                  <a:cubicBezTo>
                    <a:pt x="740" y="4"/>
                    <a:pt x="738" y="2"/>
                    <a:pt x="735" y="1"/>
                  </a:cubicBezTo>
                  <a:cubicBezTo>
                    <a:pt x="733" y="0"/>
                    <a:pt x="730" y="1"/>
                    <a:pt x="728" y="3"/>
                  </a:cubicBezTo>
                  <a:cubicBezTo>
                    <a:pt x="3" y="802"/>
                    <a:pt x="3" y="802"/>
                    <a:pt x="3" y="802"/>
                  </a:cubicBezTo>
                  <a:cubicBezTo>
                    <a:pt x="0" y="804"/>
                    <a:pt x="1" y="809"/>
                    <a:pt x="3" y="811"/>
                  </a:cubicBezTo>
                  <a:cubicBezTo>
                    <a:pt x="6" y="814"/>
                    <a:pt x="11" y="814"/>
                    <a:pt x="13" y="811"/>
                  </a:cubicBezTo>
                  <a:cubicBezTo>
                    <a:pt x="738" y="12"/>
                    <a:pt x="738" y="12"/>
                    <a:pt x="738" y="12"/>
                  </a:cubicBezTo>
                  <a:cubicBezTo>
                    <a:pt x="733" y="7"/>
                    <a:pt x="733" y="7"/>
                    <a:pt x="733" y="7"/>
                  </a:cubicBezTo>
                  <a:cubicBezTo>
                    <a:pt x="726" y="8"/>
                    <a:pt x="726" y="8"/>
                    <a:pt x="726" y="8"/>
                  </a:cubicBezTo>
                  <a:cubicBezTo>
                    <a:pt x="726" y="8"/>
                    <a:pt x="726" y="16"/>
                    <a:pt x="726" y="29"/>
                  </a:cubicBezTo>
                  <a:cubicBezTo>
                    <a:pt x="727" y="69"/>
                    <a:pt x="728" y="157"/>
                    <a:pt x="728" y="222"/>
                  </a:cubicBezTo>
                  <a:cubicBezTo>
                    <a:pt x="728" y="244"/>
                    <a:pt x="728" y="263"/>
                    <a:pt x="727" y="277"/>
                  </a:cubicBezTo>
                  <a:cubicBezTo>
                    <a:pt x="727" y="283"/>
                    <a:pt x="727" y="289"/>
                    <a:pt x="727" y="293"/>
                  </a:cubicBezTo>
                  <a:cubicBezTo>
                    <a:pt x="727" y="295"/>
                    <a:pt x="727" y="296"/>
                    <a:pt x="727" y="297"/>
                  </a:cubicBezTo>
                  <a:cubicBezTo>
                    <a:pt x="726" y="298"/>
                    <a:pt x="726" y="298"/>
                    <a:pt x="726" y="298"/>
                  </a:cubicBezTo>
                  <a:cubicBezTo>
                    <a:pt x="726" y="298"/>
                    <a:pt x="726" y="298"/>
                    <a:pt x="726" y="298"/>
                  </a:cubicBezTo>
                  <a:cubicBezTo>
                    <a:pt x="730" y="298"/>
                    <a:pt x="730" y="298"/>
                    <a:pt x="730" y="298"/>
                  </a:cubicBezTo>
                  <a:cubicBezTo>
                    <a:pt x="727" y="297"/>
                    <a:pt x="727" y="297"/>
                    <a:pt x="727" y="297"/>
                  </a:cubicBezTo>
                  <a:cubicBezTo>
                    <a:pt x="726" y="298"/>
                    <a:pt x="726" y="298"/>
                    <a:pt x="726" y="298"/>
                  </a:cubicBezTo>
                  <a:cubicBezTo>
                    <a:pt x="730" y="298"/>
                    <a:pt x="730" y="298"/>
                    <a:pt x="730" y="298"/>
                  </a:cubicBezTo>
                  <a:cubicBezTo>
                    <a:pt x="727" y="297"/>
                    <a:pt x="727" y="297"/>
                    <a:pt x="727" y="297"/>
                  </a:cubicBezTo>
                  <a:cubicBezTo>
                    <a:pt x="732" y="299"/>
                    <a:pt x="732" y="299"/>
                    <a:pt x="732" y="299"/>
                  </a:cubicBezTo>
                  <a:cubicBezTo>
                    <a:pt x="728" y="295"/>
                    <a:pt x="728" y="295"/>
                    <a:pt x="728" y="295"/>
                  </a:cubicBezTo>
                  <a:cubicBezTo>
                    <a:pt x="727" y="296"/>
                    <a:pt x="727" y="297"/>
                    <a:pt x="727" y="297"/>
                  </a:cubicBezTo>
                  <a:cubicBezTo>
                    <a:pt x="732" y="299"/>
                    <a:pt x="732" y="299"/>
                    <a:pt x="732" y="299"/>
                  </a:cubicBezTo>
                  <a:cubicBezTo>
                    <a:pt x="728" y="295"/>
                    <a:pt x="728" y="295"/>
                    <a:pt x="728" y="295"/>
                  </a:cubicBezTo>
                  <a:cubicBezTo>
                    <a:pt x="725" y="298"/>
                    <a:pt x="725" y="302"/>
                    <a:pt x="728" y="305"/>
                  </a:cubicBezTo>
                  <a:cubicBezTo>
                    <a:pt x="731" y="308"/>
                    <a:pt x="735" y="308"/>
                    <a:pt x="738" y="305"/>
                  </a:cubicBezTo>
                  <a:close/>
                </a:path>
              </a:pathLst>
            </a:custGeom>
            <a:solidFill>
              <a:srgbClr val="5F616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引言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Introduction</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020367"/>
            <a:ext cx="5972174" cy="5681171"/>
          </a:xfrm>
          <a:prstGeom prst="rect">
            <a:avLst/>
          </a:prstGeom>
          <a:noFill/>
        </p:spPr>
        <p:txBody>
          <a:bodyPr wrap="square" rtlCol="0">
            <a:spAutoFit/>
          </a:bodyPr>
          <a:lstStyle/>
          <a:p>
            <a:pPr marR="0" lvl="0" defTabSz="914400" rtl="0" eaLnBrk="1" fontAlgn="auto" latinLnBrk="0" hangingPunct="1">
              <a:lnSpc>
                <a:spcPct val="200000"/>
              </a:lnSpc>
              <a:spcBef>
                <a:spcPts val="0"/>
              </a:spcBef>
              <a:spcAft>
                <a:spcPts val="0"/>
              </a:spcAft>
              <a:buClrTx/>
              <a:buSzTx/>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行业概览</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移动设备的普及推动了移动互联网</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的高速发展。</a:t>
            </a:r>
            <a:endPar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O2O</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Online to Offline</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）成为最引人注目的消费模式之一。</a:t>
            </a:r>
            <a:endPar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defTabSz="914400" rtl="0" eaLnBrk="1" fontAlgn="auto" latinLnBrk="0" hangingPunct="1">
              <a:lnSpc>
                <a:spcPct val="200000"/>
              </a:lnSpc>
              <a:spcBef>
                <a:spcPts val="0"/>
              </a:spcBef>
              <a:spcAft>
                <a:spcPts val="0"/>
              </a:spcAft>
              <a:buClrTx/>
              <a:buSzTx/>
              <a:tabLst/>
              <a:defRPr/>
            </a:pPr>
            <a:r>
              <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O2O</a:t>
            </a: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行业现状</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估值上亿的创业公司至少十家，包括数个百亿级别巨头。</a:t>
            </a:r>
            <a:endPar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关联数亿消费者，每天记录超过百亿条的用户行为和位置信息。</a:t>
            </a:r>
            <a:endPar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成为大数据科研与商业化运营的结合点。</a:t>
            </a:r>
            <a:endPar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defTabSz="914400" rtl="0" eaLnBrk="1" fontAlgn="auto" latinLnBrk="0" hangingPunct="1">
              <a:lnSpc>
                <a:spcPct val="200000"/>
              </a:lnSpc>
              <a:spcBef>
                <a:spcPts val="0"/>
              </a:spcBef>
              <a:spcAft>
                <a:spcPts val="0"/>
              </a:spcAft>
              <a:buClrTx/>
              <a:buSzTx/>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面临挑战</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随机投放的优惠券常造成用户的无意义干扰。</a:t>
            </a:r>
            <a:endPar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rtl="0" eaLnBrk="1" fontAlgn="auto" latinLnBrk="0" hangingPunct="1">
              <a:lnSpc>
                <a:spcPct val="200000"/>
              </a:lnSpc>
              <a:spcBef>
                <a:spcPts val="0"/>
              </a:spcBef>
              <a:spcAft>
                <a:spcPts val="0"/>
              </a:spcAft>
              <a:buClrTx/>
              <a:buSzTx/>
              <a:buFont typeface="Wingdings" panose="05000000000000000000" pitchFamily="2" charset="2"/>
              <a:buChar char="l"/>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滥发优惠券可能降低品牌声誉，营销成本难以估算。</a:t>
            </a:r>
          </a:p>
        </p:txBody>
      </p:sp>
      <p:pic>
        <p:nvPicPr>
          <p:cNvPr id="6" name="图片 5">
            <a:extLst>
              <a:ext uri="{FF2B5EF4-FFF2-40B4-BE49-F238E27FC236}">
                <a16:creationId xmlns:a16="http://schemas.microsoft.com/office/drawing/2014/main" id="{4CC48806-5ED7-403E-83B3-C2FB498E6EB2}"/>
              </a:ext>
            </a:extLst>
          </p:cNvPr>
          <p:cNvPicPr>
            <a:picLocks noChangeAspect="1"/>
          </p:cNvPicPr>
          <p:nvPr/>
        </p:nvPicPr>
        <p:blipFill rotWithShape="1">
          <a:blip r:embed="rId3"/>
          <a:srcRect l="970" t="3809" r="2402" b="2069"/>
          <a:stretch/>
        </p:blipFill>
        <p:spPr>
          <a:xfrm>
            <a:off x="6753225" y="4028457"/>
            <a:ext cx="4772024" cy="2617663"/>
          </a:xfrm>
          <a:prstGeom prst="rect">
            <a:avLst/>
          </a:prstGeom>
        </p:spPr>
      </p:pic>
      <p:pic>
        <p:nvPicPr>
          <p:cNvPr id="1028" name="Picture 4">
            <a:extLst>
              <a:ext uri="{FF2B5EF4-FFF2-40B4-BE49-F238E27FC236}">
                <a16:creationId xmlns:a16="http://schemas.microsoft.com/office/drawing/2014/main" id="{93BC946A-353B-4CB7-8BFF-339D6ED6D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1219200"/>
            <a:ext cx="4772024" cy="268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0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621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5976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5075227" y="2644169"/>
            <a:ext cx="71167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问题分析</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u="none" strike="noStrike" kern="1200" cap="none" spc="0" normalizeH="0" baseline="0" noProof="0" dirty="0">
                <a:ln>
                  <a:noFill/>
                </a:ln>
                <a:solidFill>
                  <a:srgbClr val="002060"/>
                </a:solidFill>
                <a:effectLst/>
                <a:uLnTx/>
                <a:uFillTx/>
                <a:latin typeface="微软雅黑"/>
                <a:ea typeface="微软雅黑"/>
                <a:cs typeface="+mn-cs"/>
              </a:rPr>
              <a:t>Problem Analysis</a:t>
            </a:r>
          </a:p>
        </p:txBody>
      </p:sp>
    </p:spTree>
    <p:extLst>
      <p:ext uri="{BB962C8B-B14F-4D97-AF65-F5344CB8AC3E}">
        <p14:creationId xmlns:p14="http://schemas.microsoft.com/office/powerpoint/2010/main" val="296633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F3BEBBD4-07FA-4E27-8511-87A7D6A5D3FE}"/>
              </a:ext>
            </a:extLst>
          </p:cNvPr>
          <p:cNvSpPr/>
          <p:nvPr/>
        </p:nvSpPr>
        <p:spPr>
          <a:xfrm>
            <a:off x="6299200" y="1274369"/>
            <a:ext cx="5226046" cy="4641805"/>
          </a:xfrm>
          <a:prstGeom prst="roundRect">
            <a:avLst>
              <a:gd name="adj" fmla="val 8384"/>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问题分析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Problem Analysis</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2" y="1254745"/>
            <a:ext cx="5429248" cy="5417637"/>
          </a:xfrm>
          <a:prstGeom prst="rect">
            <a:avLst/>
          </a:prstGeom>
          <a:noFill/>
        </p:spPr>
        <p:txBody>
          <a:bodyPr wrap="square" rtlCol="0">
            <a:spAutoFit/>
          </a:bodyPr>
          <a:lstStyle/>
          <a:p>
            <a:pPr algn="just">
              <a:lnSpc>
                <a:spcPct val="125000"/>
              </a:lnSpc>
              <a:spcAft>
                <a:spcPts val="1000"/>
              </a:spcAft>
              <a:defRPr/>
            </a:pPr>
            <a:r>
              <a:rPr lang="zh-CN" altLang="en-US" sz="2400" b="1" dirty="0">
                <a:solidFill>
                  <a:srgbClr val="002060"/>
                </a:solidFill>
                <a:latin typeface="微软雅黑" panose="020B0503020204020204" pitchFamily="34" charset="-122"/>
                <a:ea typeface="微软雅黑" panose="020B0503020204020204" pitchFamily="34" charset="-122"/>
              </a:rPr>
              <a:t>数据来源</a:t>
            </a:r>
            <a:endParaRPr lang="en-US" altLang="zh-CN" sz="240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lang="zh-CN" altLang="en-US" sz="2000" dirty="0">
                <a:solidFill>
                  <a:prstClr val="black"/>
                </a:solidFill>
                <a:latin typeface="微软雅黑" panose="020B0503020204020204" pitchFamily="34" charset="-122"/>
                <a:ea typeface="微软雅黑" panose="020B0503020204020204" pitchFamily="34" charset="-122"/>
              </a:rPr>
              <a:t>数据来源自用户在</a:t>
            </a:r>
            <a:r>
              <a:rPr lang="en-US" altLang="zh-CN" sz="2000" dirty="0">
                <a:solidFill>
                  <a:prstClr val="black"/>
                </a:solidFill>
                <a:latin typeface="微软雅黑" panose="020B0503020204020204" pitchFamily="34" charset="-122"/>
                <a:ea typeface="微软雅黑" panose="020B0503020204020204" pitchFamily="34" charset="-122"/>
              </a:rPr>
              <a:t>2016</a:t>
            </a:r>
            <a:r>
              <a:rPr lang="zh-CN" altLang="en-US" sz="2000" dirty="0">
                <a:solidFill>
                  <a:prstClr val="black"/>
                </a:solidFill>
                <a:latin typeface="微软雅黑" panose="020B0503020204020204" pitchFamily="34" charset="-122"/>
                <a:ea typeface="微软雅黑" panose="020B0503020204020204" pitchFamily="34" charset="-122"/>
              </a:rPr>
              <a:t>年</a:t>
            </a:r>
            <a:r>
              <a:rPr lang="en-US" altLang="zh-CN" sz="2000" dirty="0">
                <a:solidFill>
                  <a:prstClr val="black"/>
                </a:solidFill>
                <a:latin typeface="微软雅黑" panose="020B0503020204020204" pitchFamily="34" charset="-122"/>
                <a:ea typeface="微软雅黑" panose="020B0503020204020204" pitchFamily="34" charset="-122"/>
              </a:rPr>
              <a:t>1</a:t>
            </a:r>
            <a:r>
              <a:rPr lang="zh-CN" altLang="en-US" sz="2000" dirty="0">
                <a:solidFill>
                  <a:prstClr val="black"/>
                </a:solidFill>
                <a:latin typeface="微软雅黑" panose="020B0503020204020204" pitchFamily="34" charset="-122"/>
                <a:ea typeface="微软雅黑" panose="020B0503020204020204" pitchFamily="34" charset="-122"/>
              </a:rPr>
              <a:t>月</a:t>
            </a:r>
            <a:r>
              <a:rPr lang="en-US" altLang="zh-CN" sz="2000" dirty="0">
                <a:solidFill>
                  <a:prstClr val="black"/>
                </a:solidFill>
                <a:latin typeface="微软雅黑" panose="020B0503020204020204" pitchFamily="34" charset="-122"/>
                <a:ea typeface="微软雅黑" panose="020B0503020204020204" pitchFamily="34" charset="-122"/>
              </a:rPr>
              <a:t>1</a:t>
            </a:r>
            <a:r>
              <a:rPr lang="zh-CN" altLang="en-US" sz="2000" dirty="0">
                <a:solidFill>
                  <a:prstClr val="black"/>
                </a:solidFill>
                <a:latin typeface="微软雅黑" panose="020B0503020204020204" pitchFamily="34" charset="-122"/>
                <a:ea typeface="微软雅黑" panose="020B0503020204020204" pitchFamily="34" charset="-122"/>
              </a:rPr>
              <a:t>日至</a:t>
            </a:r>
            <a:r>
              <a:rPr lang="en-US" altLang="zh-CN" sz="2000" dirty="0">
                <a:solidFill>
                  <a:prstClr val="black"/>
                </a:solidFill>
                <a:latin typeface="微软雅黑" panose="020B0503020204020204" pitchFamily="34" charset="-122"/>
                <a:ea typeface="微软雅黑" panose="020B0503020204020204" pitchFamily="34" charset="-122"/>
              </a:rPr>
              <a:t>2016</a:t>
            </a:r>
            <a:r>
              <a:rPr lang="zh-CN" altLang="en-US" sz="2000" dirty="0">
                <a:solidFill>
                  <a:prstClr val="black"/>
                </a:solidFill>
                <a:latin typeface="微软雅黑" panose="020B0503020204020204" pitchFamily="34" charset="-122"/>
                <a:ea typeface="微软雅黑" panose="020B0503020204020204" pitchFamily="34" charset="-122"/>
              </a:rPr>
              <a:t>年</a:t>
            </a:r>
            <a:r>
              <a:rPr lang="en-US" altLang="zh-CN" sz="2000" dirty="0">
                <a:solidFill>
                  <a:prstClr val="black"/>
                </a:solidFill>
                <a:latin typeface="微软雅黑" panose="020B0503020204020204" pitchFamily="34" charset="-122"/>
                <a:ea typeface="微软雅黑" panose="020B0503020204020204" pitchFamily="34" charset="-122"/>
              </a:rPr>
              <a:t>6</a:t>
            </a:r>
            <a:r>
              <a:rPr lang="zh-CN" altLang="en-US" sz="2000" dirty="0">
                <a:solidFill>
                  <a:prstClr val="black"/>
                </a:solidFill>
                <a:latin typeface="微软雅黑" panose="020B0503020204020204" pitchFamily="34" charset="-122"/>
                <a:ea typeface="微软雅黑" panose="020B0503020204020204" pitchFamily="34" charset="-122"/>
              </a:rPr>
              <a:t>月</a:t>
            </a:r>
            <a:r>
              <a:rPr lang="en-US" altLang="zh-CN" sz="2000" dirty="0">
                <a:solidFill>
                  <a:prstClr val="black"/>
                </a:solidFill>
                <a:latin typeface="微软雅黑" panose="020B0503020204020204" pitchFamily="34" charset="-122"/>
                <a:ea typeface="微软雅黑" panose="020B0503020204020204" pitchFamily="34" charset="-122"/>
              </a:rPr>
              <a:t>30</a:t>
            </a:r>
            <a:r>
              <a:rPr lang="zh-CN" altLang="en-US" sz="2000" dirty="0">
                <a:solidFill>
                  <a:prstClr val="black"/>
                </a:solidFill>
                <a:latin typeface="微软雅黑" panose="020B0503020204020204" pitchFamily="34" charset="-122"/>
                <a:ea typeface="微软雅黑" panose="020B0503020204020204" pitchFamily="34" charset="-122"/>
              </a:rPr>
              <a:t>日之间真实线上线下消费行为的数据</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lnSpc>
                <a:spcPct val="125000"/>
              </a:lnSpc>
              <a:spcBef>
                <a:spcPts val="2000"/>
              </a:spcBef>
              <a:spcAft>
                <a:spcPts val="1000"/>
              </a:spcAft>
              <a:defRPr/>
            </a:pPr>
            <a:r>
              <a:rPr lang="zh-CN" altLang="en-US" sz="2400" b="1" dirty="0">
                <a:solidFill>
                  <a:srgbClr val="002060"/>
                </a:solidFill>
                <a:latin typeface="微软雅黑" panose="020B0503020204020204" pitchFamily="34" charset="-122"/>
                <a:ea typeface="微软雅黑" panose="020B0503020204020204" pitchFamily="34" charset="-122"/>
              </a:rPr>
              <a:t>目标</a:t>
            </a:r>
            <a:endParaRPr lang="en-US" altLang="zh-CN" sz="2400" b="1" dirty="0">
              <a:solidFill>
                <a:srgbClr val="002060"/>
              </a:solidFill>
              <a:latin typeface="微软雅黑" panose="020B0503020204020204" pitchFamily="34" charset="-122"/>
              <a:ea typeface="微软雅黑" panose="020B0503020204020204" pitchFamily="34" charset="-122"/>
            </a:endParaRPr>
          </a:p>
          <a:p>
            <a:pPr algn="just">
              <a:lnSpc>
                <a:spcPct val="125000"/>
              </a:lnSpc>
              <a:defRPr/>
            </a:pPr>
            <a:r>
              <a:rPr lang="zh-CN" altLang="en-US" sz="2000" dirty="0">
                <a:solidFill>
                  <a:prstClr val="black"/>
                </a:solidFill>
                <a:latin typeface="微软雅黑" panose="020B0503020204020204" pitchFamily="34" charset="-122"/>
                <a:ea typeface="微软雅黑" panose="020B0503020204020204" pitchFamily="34" charset="-122"/>
              </a:rPr>
              <a:t>预测用户在</a:t>
            </a:r>
            <a:r>
              <a:rPr lang="en-US" altLang="zh-CN" sz="2000" dirty="0">
                <a:solidFill>
                  <a:prstClr val="black"/>
                </a:solidFill>
                <a:latin typeface="微软雅黑" panose="020B0503020204020204" pitchFamily="34" charset="-122"/>
                <a:ea typeface="微软雅黑" panose="020B0503020204020204" pitchFamily="34" charset="-122"/>
              </a:rPr>
              <a:t>2016</a:t>
            </a:r>
            <a:r>
              <a:rPr lang="zh-CN" altLang="en-US" sz="2000" dirty="0">
                <a:solidFill>
                  <a:prstClr val="black"/>
                </a:solidFill>
                <a:latin typeface="微软雅黑" panose="020B0503020204020204" pitchFamily="34" charset="-122"/>
                <a:ea typeface="微软雅黑" panose="020B0503020204020204" pitchFamily="34" charset="-122"/>
              </a:rPr>
              <a:t>年</a:t>
            </a:r>
            <a:r>
              <a:rPr lang="en-US" altLang="zh-CN" sz="2000" dirty="0">
                <a:solidFill>
                  <a:prstClr val="black"/>
                </a:solidFill>
                <a:latin typeface="微软雅黑" panose="020B0503020204020204" pitchFamily="34" charset="-122"/>
                <a:ea typeface="微软雅黑" panose="020B0503020204020204" pitchFamily="34" charset="-122"/>
              </a:rPr>
              <a:t>7</a:t>
            </a:r>
            <a:r>
              <a:rPr lang="zh-CN" altLang="en-US" sz="2000" dirty="0">
                <a:solidFill>
                  <a:prstClr val="black"/>
                </a:solidFill>
                <a:latin typeface="微软雅黑" panose="020B0503020204020204" pitchFamily="34" charset="-122"/>
                <a:ea typeface="微软雅黑" panose="020B0503020204020204" pitchFamily="34" charset="-122"/>
              </a:rPr>
              <a:t>月领取优惠券后</a:t>
            </a:r>
            <a:r>
              <a:rPr lang="en-US" altLang="zh-CN" sz="2000" dirty="0">
                <a:solidFill>
                  <a:prstClr val="black"/>
                </a:solidFill>
                <a:latin typeface="微软雅黑" panose="020B0503020204020204" pitchFamily="34" charset="-122"/>
                <a:ea typeface="微软雅黑" panose="020B0503020204020204" pitchFamily="34" charset="-122"/>
              </a:rPr>
              <a:t>15</a:t>
            </a:r>
            <a:r>
              <a:rPr lang="zh-CN" altLang="en-US" sz="2000" dirty="0">
                <a:solidFill>
                  <a:prstClr val="black"/>
                </a:solidFill>
                <a:latin typeface="微软雅黑" panose="020B0503020204020204" pitchFamily="34" charset="-122"/>
                <a:ea typeface="微软雅黑" panose="020B0503020204020204" pitchFamily="34" charset="-122"/>
              </a:rPr>
              <a:t>天内的使用情况，即投放的优惠券是否核销</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lnSpc>
                <a:spcPct val="125000"/>
              </a:lnSpc>
              <a:spcBef>
                <a:spcPts val="2000"/>
              </a:spcBef>
              <a:spcAft>
                <a:spcPts val="1000"/>
              </a:spcAft>
              <a:defRPr/>
            </a:pPr>
            <a:r>
              <a:rPr lang="zh-CN" altLang="en-US" sz="2400" b="1" dirty="0">
                <a:solidFill>
                  <a:srgbClr val="002060"/>
                </a:solidFill>
                <a:latin typeface="微软雅黑" panose="020B0503020204020204" pitchFamily="34" charset="-122"/>
                <a:ea typeface="微软雅黑" panose="020B0503020204020204" pitchFamily="34" charset="-122"/>
              </a:rPr>
              <a:t>问题分析</a:t>
            </a:r>
            <a:endParaRPr lang="en-US" altLang="zh-CN" sz="2400" b="1" dirty="0">
              <a:solidFill>
                <a:srgbClr val="002060"/>
              </a:solidFill>
              <a:latin typeface="微软雅黑" panose="020B0503020204020204" pitchFamily="34" charset="-122"/>
              <a:ea typeface="微软雅黑" panose="020B0503020204020204" pitchFamily="34" charset="-122"/>
            </a:endParaRPr>
          </a:p>
          <a:p>
            <a:pPr algn="just">
              <a:lnSpc>
                <a:spcPct val="125000"/>
              </a:lnSpc>
              <a:defRPr/>
            </a:pPr>
            <a:r>
              <a:rPr lang="zh-CN" altLang="en-US" sz="2000" dirty="0">
                <a:solidFill>
                  <a:prstClr val="black"/>
                </a:solidFill>
                <a:latin typeface="微软雅黑" panose="020B0503020204020204" pitchFamily="34" charset="-122"/>
                <a:ea typeface="微软雅黑" panose="020B0503020204020204" pitchFamily="34" charset="-122"/>
              </a:rPr>
              <a:t>我们最终的目标是预测</a:t>
            </a:r>
            <a:r>
              <a:rPr lang="en-US" altLang="zh-CN" sz="2000" dirty="0">
                <a:solidFill>
                  <a:prstClr val="black"/>
                </a:solidFill>
                <a:latin typeface="微软雅黑" panose="020B0503020204020204" pitchFamily="34" charset="-122"/>
                <a:ea typeface="微软雅黑" panose="020B0503020204020204" pitchFamily="34" charset="-122"/>
              </a:rPr>
              <a:t>15</a:t>
            </a:r>
            <a:r>
              <a:rPr lang="zh-CN" altLang="en-US" sz="2000" dirty="0">
                <a:solidFill>
                  <a:prstClr val="black"/>
                </a:solidFill>
                <a:latin typeface="微软雅黑" panose="020B0503020204020204" pitchFamily="34" charset="-122"/>
                <a:ea typeface="微软雅黑" panose="020B0503020204020204" pitchFamily="34" charset="-122"/>
              </a:rPr>
              <a:t>天内用券的概率，这是一个连续值，但是因为用券只有用与不用两种情况，而且评测指标是典型的二分类评测指标</a:t>
            </a:r>
            <a:r>
              <a:rPr lang="en-US" altLang="zh-CN" sz="2000" dirty="0">
                <a:solidFill>
                  <a:prstClr val="black"/>
                </a:solidFill>
                <a:latin typeface="微软雅黑" panose="020B0503020204020204" pitchFamily="34" charset="-122"/>
                <a:ea typeface="微软雅黑" panose="020B0503020204020204" pitchFamily="34" charset="-122"/>
              </a:rPr>
              <a:t>AUC</a:t>
            </a:r>
            <a:r>
              <a:rPr lang="zh-CN" altLang="en-US" sz="2000" dirty="0">
                <a:solidFill>
                  <a:prstClr val="black"/>
                </a:solidFill>
                <a:latin typeface="微软雅黑" panose="020B0503020204020204" pitchFamily="34" charset="-122"/>
                <a:ea typeface="微软雅黑" panose="020B0503020204020204" pitchFamily="34" charset="-122"/>
              </a:rPr>
              <a:t>，所以这是一个二分类问题。</a:t>
            </a:r>
            <a:endPar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62F15C58-2CF6-4472-97B5-AE9C21EBE988}"/>
              </a:ext>
            </a:extLst>
          </p:cNvPr>
          <p:cNvSpPr txBox="1"/>
          <p:nvPr/>
        </p:nvSpPr>
        <p:spPr>
          <a:xfrm>
            <a:off x="6299200" y="6000479"/>
            <a:ext cx="5226046" cy="763735"/>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0"/>
              </a:spcAft>
              <a:buClrTx/>
              <a:buSzTx/>
              <a:buFontTx/>
              <a:buNone/>
              <a:tabLst/>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AUC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Area Under the Curve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ROC</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曲线（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Receiver Operating Characteristic curve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，受试者工作特征曲线）下的面积，通常用于评估分类模型的性能。</a:t>
            </a:r>
          </a:p>
        </p:txBody>
      </p:sp>
      <p:sp>
        <p:nvSpPr>
          <p:cNvPr id="8" name="文本框 7">
            <a:extLst>
              <a:ext uri="{FF2B5EF4-FFF2-40B4-BE49-F238E27FC236}">
                <a16:creationId xmlns:a16="http://schemas.microsoft.com/office/drawing/2014/main" id="{764FB4E5-EE30-4EF3-8F5E-7B4C2454BDB8}"/>
              </a:ext>
            </a:extLst>
          </p:cNvPr>
          <p:cNvSpPr txBox="1"/>
          <p:nvPr/>
        </p:nvSpPr>
        <p:spPr>
          <a:xfrm>
            <a:off x="6413500" y="1337870"/>
            <a:ext cx="4997447" cy="4578305"/>
          </a:xfrm>
          <a:prstGeom prst="rect">
            <a:avLst/>
          </a:prstGeom>
          <a:noFill/>
        </p:spPr>
        <p:txBody>
          <a:bodyPr wrap="square" rtlCol="0">
            <a:spAutoFit/>
          </a:bodyPr>
          <a:lstStyle/>
          <a:p>
            <a:pPr marR="0" lvl="0" algn="ctr" defTabSz="914400" rtl="0" eaLnBrk="1" fontAlgn="auto" latinLnBrk="0" hangingPunct="1">
              <a:lnSpc>
                <a:spcPct val="125000"/>
              </a:lnSpc>
              <a:spcBef>
                <a:spcPts val="0"/>
              </a:spcBef>
              <a:spcAft>
                <a:spcPts val="1000"/>
              </a:spcAft>
              <a:buClrTx/>
              <a:buSzTx/>
              <a:tabLst/>
              <a:defRPr/>
            </a:pPr>
            <a:r>
              <a:rPr lang="zh-CN" altLang="en-US" sz="2000" b="1" dirty="0">
                <a:solidFill>
                  <a:srgbClr val="002060"/>
                </a:solidFill>
                <a:latin typeface="微软雅黑" panose="020B0503020204020204" pitchFamily="34" charset="-122"/>
                <a:ea typeface="微软雅黑" panose="020B0503020204020204" pitchFamily="34" charset="-122"/>
              </a:rPr>
              <a:t>数据特征</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1600" dirty="0">
                <a:solidFill>
                  <a:prstClr val="black"/>
                </a:solidFill>
                <a:latin typeface="微软雅黑" panose="020B0503020204020204" pitchFamily="34" charset="-122"/>
                <a:ea typeface="微软雅黑" panose="020B0503020204020204" pitchFamily="34" charset="-122"/>
              </a:rPr>
              <a:t>数据量整体不是很大，线下交易的数据才几十兆，加上线上交易的数据也才几百兆。</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1600" dirty="0">
                <a:solidFill>
                  <a:prstClr val="black"/>
                </a:solidFill>
                <a:latin typeface="微软雅黑" panose="020B0503020204020204" pitchFamily="34" charset="-122"/>
                <a:ea typeface="微软雅黑" panose="020B0503020204020204" pitchFamily="34" charset="-122"/>
              </a:rPr>
              <a:t>因为是推算未来的情况，而数据特征与时间段相关，训练集的时间周期又远远长于测试集的时间周期。因此，在特征工程的时候可以采用滑窗方法。</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1600" dirty="0">
                <a:solidFill>
                  <a:prstClr val="black"/>
                </a:solidFill>
                <a:latin typeface="微软雅黑" panose="020B0503020204020204" pitchFamily="34" charset="-122"/>
                <a:ea typeface="微软雅黑" panose="020B0503020204020204" pitchFamily="34" charset="-122"/>
              </a:rPr>
              <a:t>线下训练集</a:t>
            </a:r>
            <a:r>
              <a:rPr lang="en-US" altLang="zh-CN" sz="1600" dirty="0">
                <a:solidFill>
                  <a:prstClr val="black"/>
                </a:solidFill>
                <a:latin typeface="微软雅黑" panose="020B0503020204020204" pitchFamily="34" charset="-122"/>
                <a:ea typeface="微软雅黑" panose="020B0503020204020204" pitchFamily="34" charset="-122"/>
              </a:rPr>
              <a:t>ccf_offline_stage1_train.csv</a:t>
            </a:r>
            <a:r>
              <a:rPr lang="zh-CN" altLang="en-US" sz="1600" dirty="0">
                <a:solidFill>
                  <a:prstClr val="black"/>
                </a:solidFill>
                <a:latin typeface="微软雅黑" panose="020B0503020204020204" pitchFamily="34" charset="-122"/>
                <a:ea typeface="微软雅黑" panose="020B0503020204020204" pitchFamily="34" charset="-122"/>
              </a:rPr>
              <a:t>与线下测试集</a:t>
            </a:r>
            <a:r>
              <a:rPr lang="en-US" altLang="zh-CN" sz="1600" dirty="0">
                <a:solidFill>
                  <a:prstClr val="black"/>
                </a:solidFill>
                <a:latin typeface="微软雅黑" panose="020B0503020204020204" pitchFamily="34" charset="-122"/>
                <a:ea typeface="微软雅黑" panose="020B0503020204020204" pitchFamily="34" charset="-122"/>
              </a:rPr>
              <a:t>ccf_offline_stage1_test_revised.csv</a:t>
            </a:r>
            <a:r>
              <a:rPr lang="zh-CN" altLang="en-US" sz="1600" dirty="0">
                <a:solidFill>
                  <a:prstClr val="black"/>
                </a:solidFill>
                <a:latin typeface="微软雅黑" panose="020B0503020204020204" pitchFamily="34" charset="-122"/>
                <a:ea typeface="微软雅黑" panose="020B0503020204020204" pitchFamily="34" charset="-122"/>
              </a:rPr>
              <a:t>场景一致，而线上训练集</a:t>
            </a:r>
            <a:r>
              <a:rPr lang="en-US" altLang="zh-CN" sz="1600" dirty="0">
                <a:solidFill>
                  <a:prstClr val="black"/>
                </a:solidFill>
                <a:latin typeface="微软雅黑" panose="020B0503020204020204" pitchFamily="34" charset="-122"/>
                <a:ea typeface="微软雅黑" panose="020B0503020204020204" pitchFamily="34" charset="-122"/>
              </a:rPr>
              <a:t>ccf_online_stage1_train.csv</a:t>
            </a:r>
            <a:r>
              <a:rPr lang="zh-CN" altLang="en-US" sz="1600" dirty="0">
                <a:solidFill>
                  <a:prstClr val="black"/>
                </a:solidFill>
                <a:latin typeface="微软雅黑" panose="020B0503020204020204" pitchFamily="34" charset="-122"/>
                <a:ea typeface="微软雅黑" panose="020B0503020204020204" pitchFamily="34" charset="-122"/>
              </a:rPr>
              <a:t>与测试集场景不一致。我们在数据探索阶段通过比较训练集和测试集中店铺及用户的重合度来确定</a:t>
            </a:r>
            <a:r>
              <a:rPr lang="en-US" altLang="zh-CN" sz="1600" dirty="0">
                <a:solidFill>
                  <a:prstClr val="black"/>
                </a:solidFill>
                <a:latin typeface="微软雅黑" panose="020B0503020204020204" pitchFamily="34" charset="-122"/>
                <a:ea typeface="微软雅黑" panose="020B0503020204020204" pitchFamily="34" charset="-122"/>
              </a:rPr>
              <a:t>online</a:t>
            </a:r>
            <a:r>
              <a:rPr lang="zh-CN" altLang="en-US" sz="1600" dirty="0">
                <a:solidFill>
                  <a:prstClr val="black"/>
                </a:solidFill>
                <a:latin typeface="微软雅黑" panose="020B0503020204020204" pitchFamily="34" charset="-122"/>
                <a:ea typeface="微软雅黑" panose="020B0503020204020204" pitchFamily="34" charset="-122"/>
              </a:rPr>
              <a:t>训练集应该如何使用。</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zh-CN" altLang="en-US" sz="1600" dirty="0">
                <a:solidFill>
                  <a:prstClr val="black"/>
                </a:solidFill>
                <a:latin typeface="微软雅黑" panose="020B0503020204020204" pitchFamily="34" charset="-122"/>
                <a:ea typeface="微软雅黑" panose="020B0503020204020204" pitchFamily="34" charset="-122"/>
              </a:rPr>
              <a:t>特征提取将重点围绕用户、店铺、优惠券及三者之间的关系展开。</a:t>
            </a:r>
          </a:p>
        </p:txBody>
      </p:sp>
    </p:spTree>
    <p:extLst>
      <p:ext uri="{BB962C8B-B14F-4D97-AF65-F5344CB8AC3E}">
        <p14:creationId xmlns:p14="http://schemas.microsoft.com/office/powerpoint/2010/main" val="3397581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问题分析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Problem Analysis</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pic>
        <p:nvPicPr>
          <p:cNvPr id="9" name="图片 8">
            <a:extLst>
              <a:ext uri="{FF2B5EF4-FFF2-40B4-BE49-F238E27FC236}">
                <a16:creationId xmlns:a16="http://schemas.microsoft.com/office/drawing/2014/main" id="{9AAE9697-D9E7-4145-9485-20D501E90983}"/>
              </a:ext>
            </a:extLst>
          </p:cNvPr>
          <p:cNvPicPr/>
          <p:nvPr/>
        </p:nvPicPr>
        <p:blipFill>
          <a:blip r:embed="rId4"/>
          <a:stretch>
            <a:fillRect/>
          </a:stretch>
        </p:blipFill>
        <p:spPr>
          <a:xfrm>
            <a:off x="1436483" y="1355444"/>
            <a:ext cx="9319034" cy="5215422"/>
          </a:xfrm>
          <a:prstGeom prst="rect">
            <a:avLst/>
          </a:prstGeom>
        </p:spPr>
      </p:pic>
      <p:sp>
        <p:nvSpPr>
          <p:cNvPr id="10" name="文本框 9">
            <a:extLst>
              <a:ext uri="{FF2B5EF4-FFF2-40B4-BE49-F238E27FC236}">
                <a16:creationId xmlns:a16="http://schemas.microsoft.com/office/drawing/2014/main" id="{03C7C598-3D92-40C5-9A79-4D7107FBD530}"/>
              </a:ext>
            </a:extLst>
          </p:cNvPr>
          <p:cNvSpPr txBox="1"/>
          <p:nvPr/>
        </p:nvSpPr>
        <p:spPr>
          <a:xfrm>
            <a:off x="666751" y="1219200"/>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微软雅黑" panose="020B0503020204020204" pitchFamily="34" charset="-122"/>
                <a:ea typeface="微软雅黑" panose="020B0503020204020204" pitchFamily="34" charset="-122"/>
              </a:rPr>
              <a:t>分析思路</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9768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5621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5976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5075227" y="2644169"/>
            <a:ext cx="71167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数据探索</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u="none" strike="noStrike" kern="1200" cap="none" spc="0" normalizeH="0" baseline="0" noProof="0" dirty="0">
                <a:ln>
                  <a:noFill/>
                </a:ln>
                <a:solidFill>
                  <a:srgbClr val="002060"/>
                </a:solidFill>
                <a:effectLst/>
                <a:uLnTx/>
                <a:uFillTx/>
                <a:latin typeface="微软雅黑"/>
                <a:ea typeface="微软雅黑"/>
                <a:cs typeface="+mn-cs"/>
              </a:rPr>
              <a:t>Data Exploration</a:t>
            </a:r>
          </a:p>
        </p:txBody>
      </p:sp>
    </p:spTree>
    <p:extLst>
      <p:ext uri="{BB962C8B-B14F-4D97-AF65-F5344CB8AC3E}">
        <p14:creationId xmlns:p14="http://schemas.microsoft.com/office/powerpoint/2010/main" val="791658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数据探索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Data Exploration</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4099918" y="1219200"/>
            <a:ext cx="21916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数据初步探索</a:t>
            </a:r>
          </a:p>
        </p:txBody>
      </p:sp>
      <p:pic>
        <p:nvPicPr>
          <p:cNvPr id="5" name="图片 4">
            <a:extLst>
              <a:ext uri="{FF2B5EF4-FFF2-40B4-BE49-F238E27FC236}">
                <a16:creationId xmlns:a16="http://schemas.microsoft.com/office/drawing/2014/main" id="{7314B29E-F2AE-4755-88A3-7DF8F706333F}"/>
              </a:ext>
            </a:extLst>
          </p:cNvPr>
          <p:cNvPicPr/>
          <p:nvPr/>
        </p:nvPicPr>
        <p:blipFill>
          <a:blip r:embed="rId3"/>
          <a:stretch>
            <a:fillRect/>
          </a:stretch>
        </p:blipFill>
        <p:spPr>
          <a:xfrm>
            <a:off x="4099918" y="1781234"/>
            <a:ext cx="4761593" cy="1151300"/>
          </a:xfrm>
          <a:prstGeom prst="rect">
            <a:avLst/>
          </a:prstGeom>
        </p:spPr>
      </p:pic>
      <p:pic>
        <p:nvPicPr>
          <p:cNvPr id="6" name="图片 5">
            <a:extLst>
              <a:ext uri="{FF2B5EF4-FFF2-40B4-BE49-F238E27FC236}">
                <a16:creationId xmlns:a16="http://schemas.microsoft.com/office/drawing/2014/main" id="{0FA85E33-677C-475B-99DD-7BB9CC353350}"/>
              </a:ext>
            </a:extLst>
          </p:cNvPr>
          <p:cNvPicPr/>
          <p:nvPr/>
        </p:nvPicPr>
        <p:blipFill>
          <a:blip r:embed="rId4"/>
          <a:stretch>
            <a:fillRect/>
          </a:stretch>
        </p:blipFill>
        <p:spPr>
          <a:xfrm>
            <a:off x="4099908" y="3349604"/>
            <a:ext cx="4761604" cy="1162400"/>
          </a:xfrm>
          <a:prstGeom prst="rect">
            <a:avLst/>
          </a:prstGeom>
        </p:spPr>
      </p:pic>
      <p:pic>
        <p:nvPicPr>
          <p:cNvPr id="7" name="图片 6">
            <a:extLst>
              <a:ext uri="{FF2B5EF4-FFF2-40B4-BE49-F238E27FC236}">
                <a16:creationId xmlns:a16="http://schemas.microsoft.com/office/drawing/2014/main" id="{0555E061-0EDF-45F5-86F4-42FCE10A0AA1}"/>
              </a:ext>
            </a:extLst>
          </p:cNvPr>
          <p:cNvPicPr/>
          <p:nvPr/>
        </p:nvPicPr>
        <p:blipFill>
          <a:blip r:embed="rId5"/>
          <a:stretch>
            <a:fillRect/>
          </a:stretch>
        </p:blipFill>
        <p:spPr>
          <a:xfrm>
            <a:off x="4099911" y="4926758"/>
            <a:ext cx="4761599" cy="1331915"/>
          </a:xfrm>
          <a:prstGeom prst="rect">
            <a:avLst/>
          </a:prstGeom>
        </p:spPr>
      </p:pic>
      <p:sp>
        <p:nvSpPr>
          <p:cNvPr id="10" name="文本框 9">
            <a:extLst>
              <a:ext uri="{FF2B5EF4-FFF2-40B4-BE49-F238E27FC236}">
                <a16:creationId xmlns:a16="http://schemas.microsoft.com/office/drawing/2014/main" id="{F8E3C192-ACA4-48D2-B4FE-1DE7B88EEF0A}"/>
              </a:ext>
            </a:extLst>
          </p:cNvPr>
          <p:cNvSpPr txBox="1"/>
          <p:nvPr/>
        </p:nvSpPr>
        <p:spPr>
          <a:xfrm>
            <a:off x="4099918" y="2992000"/>
            <a:ext cx="47615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微软雅黑" panose="020B0503020204020204" pitchFamily="34" charset="-122"/>
                <a:ea typeface="微软雅黑" panose="020B0503020204020204" pitchFamily="34" charset="-122"/>
              </a:rPr>
              <a:t>Offline</a:t>
            </a:r>
            <a:r>
              <a:rPr lang="zh-CN" altLang="en-US" sz="1200" dirty="0">
                <a:solidFill>
                  <a:prstClr val="black"/>
                </a:solidFill>
                <a:latin typeface="微软雅黑" panose="020B0503020204020204" pitchFamily="34" charset="-122"/>
                <a:ea typeface="微软雅黑" panose="020B0503020204020204" pitchFamily="34" charset="-122"/>
              </a:rPr>
              <a:t>（线下）训练集头几行数据</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364C37EA-020D-4F54-B4FE-1277D927F18C}"/>
              </a:ext>
            </a:extLst>
          </p:cNvPr>
          <p:cNvSpPr txBox="1"/>
          <p:nvPr/>
        </p:nvSpPr>
        <p:spPr>
          <a:xfrm>
            <a:off x="4099918" y="4569154"/>
            <a:ext cx="47615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微软雅黑" panose="020B0503020204020204" pitchFamily="34" charset="-122"/>
                <a:ea typeface="微软雅黑" panose="020B0503020204020204" pitchFamily="34" charset="-122"/>
              </a:rPr>
              <a:t>Online</a:t>
            </a:r>
            <a:r>
              <a:rPr lang="zh-CN" altLang="en-US" sz="1200" dirty="0">
                <a:solidFill>
                  <a:prstClr val="black"/>
                </a:solidFill>
                <a:latin typeface="微软雅黑" panose="020B0503020204020204" pitchFamily="34" charset="-122"/>
                <a:ea typeface="微软雅黑" panose="020B0503020204020204" pitchFamily="34" charset="-122"/>
              </a:rPr>
              <a:t>（线上）训练集头几行数据</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B15FF90B-F8C1-4E80-ABFA-49F192F582DB}"/>
              </a:ext>
            </a:extLst>
          </p:cNvPr>
          <p:cNvSpPr txBox="1"/>
          <p:nvPr/>
        </p:nvSpPr>
        <p:spPr>
          <a:xfrm>
            <a:off x="4099918" y="6315823"/>
            <a:ext cx="47615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微软雅黑" panose="020B0503020204020204" pitchFamily="34" charset="-122"/>
                <a:ea typeface="微软雅黑" panose="020B0503020204020204" pitchFamily="34" charset="-122"/>
              </a:rPr>
              <a:t>测试集头几行数据</a:t>
            </a:r>
            <a:endPar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1969E80C-D282-49EC-B5D4-197A7AF69487}"/>
              </a:ext>
            </a:extLst>
          </p:cNvPr>
          <p:cNvSpPr txBox="1"/>
          <p:nvPr/>
        </p:nvSpPr>
        <p:spPr>
          <a:xfrm>
            <a:off x="9333622" y="1219200"/>
            <a:ext cx="21916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数据边界探索</a:t>
            </a:r>
          </a:p>
        </p:txBody>
      </p:sp>
      <p:sp>
        <p:nvSpPr>
          <p:cNvPr id="16" name="文本框 15">
            <a:extLst>
              <a:ext uri="{FF2B5EF4-FFF2-40B4-BE49-F238E27FC236}">
                <a16:creationId xmlns:a16="http://schemas.microsoft.com/office/drawing/2014/main" id="{982BB45D-25EB-4968-9A23-F87933291D09}"/>
              </a:ext>
            </a:extLst>
          </p:cNvPr>
          <p:cNvSpPr txBox="1"/>
          <p:nvPr/>
        </p:nvSpPr>
        <p:spPr>
          <a:xfrm>
            <a:off x="666751" y="1219200"/>
            <a:ext cx="296106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数据探索与相关工具</a:t>
            </a:r>
          </a:p>
        </p:txBody>
      </p:sp>
      <p:sp>
        <p:nvSpPr>
          <p:cNvPr id="17" name="文本框 16">
            <a:extLst>
              <a:ext uri="{FF2B5EF4-FFF2-40B4-BE49-F238E27FC236}">
                <a16:creationId xmlns:a16="http://schemas.microsoft.com/office/drawing/2014/main" id="{9E2B39FD-7C41-48F7-A35A-499BC341913E}"/>
              </a:ext>
            </a:extLst>
          </p:cNvPr>
          <p:cNvSpPr txBox="1"/>
          <p:nvPr/>
        </p:nvSpPr>
        <p:spPr>
          <a:xfrm>
            <a:off x="666751" y="1781234"/>
            <a:ext cx="2831192" cy="473732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数据探索是通过使用可视化的方式分析数据，提取数据的主要特征，包括数据量、完整性、正确性、可能的相互关系等，一般从数据质量和数据特征两方面进行数据探索分析。</a:t>
            </a:r>
          </a:p>
          <a:p>
            <a:pPr marL="0" marR="0" lvl="0" indent="0" algn="just" defTabSz="914400" rtl="0" eaLnBrk="1" fontAlgn="auto" latinLnBrk="0" hangingPunct="1">
              <a:lnSpc>
                <a:spcPct val="150000"/>
              </a:lnSpc>
              <a:spcBef>
                <a:spcPts val="200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我们使用</a:t>
            </a:r>
            <a:r>
              <a:rPr lang="en-US" altLang="zh-CN" sz="1600" dirty="0">
                <a:solidFill>
                  <a:prstClr val="black"/>
                </a:solidFill>
                <a:latin typeface="微软雅黑" panose="020B0503020204020204" pitchFamily="34" charset="-122"/>
                <a:ea typeface="微软雅黑" panose="020B0503020204020204" pitchFamily="34" charset="-122"/>
              </a:rPr>
              <a:t>Python</a:t>
            </a:r>
            <a:r>
              <a:rPr lang="zh-CN" altLang="en-US" sz="1600" dirty="0">
                <a:solidFill>
                  <a:prstClr val="black"/>
                </a:solidFill>
                <a:latin typeface="微软雅黑" panose="020B0503020204020204" pitchFamily="34" charset="-122"/>
                <a:ea typeface="微软雅黑" panose="020B0503020204020204" pitchFamily="34" charset="-122"/>
              </a:rPr>
              <a:t>中进行数据探索的主要工具有：</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1600" dirty="0">
                <a:solidFill>
                  <a:prstClr val="black"/>
                </a:solidFill>
                <a:latin typeface="微软雅黑" panose="020B0503020204020204" pitchFamily="34" charset="-122"/>
                <a:ea typeface="微软雅黑" panose="020B0503020204020204" pitchFamily="34" charset="-122"/>
              </a:rPr>
              <a:t>NumPy</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1600" dirty="0">
                <a:solidFill>
                  <a:prstClr val="black"/>
                </a:solidFill>
                <a:latin typeface="微软雅黑" panose="020B0503020204020204" pitchFamily="34" charset="-122"/>
                <a:ea typeface="微软雅黑" panose="020B0503020204020204" pitchFamily="34" charset="-122"/>
              </a:rPr>
              <a:t>Pandas</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1600" dirty="0">
                <a:solidFill>
                  <a:prstClr val="black"/>
                </a:solidFill>
                <a:latin typeface="微软雅黑" panose="020B0503020204020204" pitchFamily="34" charset="-122"/>
                <a:ea typeface="微软雅黑" panose="020B0503020204020204" pitchFamily="34" charset="-122"/>
              </a:rPr>
              <a:t>Matplotlib</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1600" dirty="0">
                <a:solidFill>
                  <a:prstClr val="black"/>
                </a:solidFill>
                <a:latin typeface="微软雅黑" panose="020B0503020204020204" pitchFamily="34" charset="-122"/>
                <a:ea typeface="微软雅黑" panose="020B0503020204020204" pitchFamily="34" charset="-122"/>
              </a:rPr>
              <a:t>SciPy</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A16E32A-EB5F-4872-B270-CBE6012956C4}"/>
              </a:ext>
            </a:extLst>
          </p:cNvPr>
          <p:cNvSpPr txBox="1"/>
          <p:nvPr/>
        </p:nvSpPr>
        <p:spPr>
          <a:xfrm>
            <a:off x="9333623" y="1781234"/>
            <a:ext cx="2191626" cy="226485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panose="020B0503020204020204" pitchFamily="34" charset="-122"/>
                <a:ea typeface="微软雅黑" panose="020B0503020204020204" pitchFamily="34" charset="-122"/>
              </a:rPr>
              <a:t>得知训练集的用券日期是到</a:t>
            </a:r>
            <a:r>
              <a:rPr lang="en-US" altLang="zh-CN" sz="1600" dirty="0">
                <a:solidFill>
                  <a:prstClr val="black"/>
                </a:solidFill>
                <a:latin typeface="微软雅黑" panose="020B0503020204020204" pitchFamily="34" charset="-122"/>
                <a:ea typeface="微软雅黑" panose="020B0503020204020204" pitchFamily="34" charset="-122"/>
              </a:rPr>
              <a:t>6</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30</a:t>
            </a:r>
            <a:r>
              <a:rPr lang="zh-CN" altLang="en-US" sz="1600" dirty="0">
                <a:solidFill>
                  <a:prstClr val="black"/>
                </a:solidFill>
                <a:latin typeface="微软雅黑" panose="020B0503020204020204" pitchFamily="34" charset="-122"/>
                <a:ea typeface="微软雅黑" panose="020B0503020204020204" pitchFamily="34" charset="-122"/>
              </a:rPr>
              <a:t>日，而领券日期并不是到</a:t>
            </a:r>
            <a:r>
              <a:rPr lang="en-US" altLang="zh-CN" sz="1600" dirty="0">
                <a:solidFill>
                  <a:prstClr val="black"/>
                </a:solidFill>
                <a:latin typeface="微软雅黑" panose="020B0503020204020204" pitchFamily="34" charset="-122"/>
                <a:ea typeface="微软雅黑" panose="020B0503020204020204" pitchFamily="34" charset="-122"/>
              </a:rPr>
              <a:t>6</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30</a:t>
            </a:r>
            <a:r>
              <a:rPr lang="zh-CN" altLang="en-US" sz="1600" dirty="0">
                <a:solidFill>
                  <a:prstClr val="black"/>
                </a:solidFill>
                <a:latin typeface="微软雅黑" panose="020B0503020204020204" pitchFamily="34" charset="-122"/>
                <a:ea typeface="微软雅黑" panose="020B0503020204020204" pitchFamily="34" charset="-122"/>
              </a:rPr>
              <a:t>日，而是到</a:t>
            </a:r>
            <a:r>
              <a:rPr lang="en-US" altLang="zh-CN" sz="1600" dirty="0">
                <a:solidFill>
                  <a:prstClr val="black"/>
                </a:solidFill>
                <a:latin typeface="微软雅黑" panose="020B0503020204020204" pitchFamily="34" charset="-122"/>
                <a:ea typeface="微软雅黑" panose="020B0503020204020204" pitchFamily="34" charset="-122"/>
              </a:rPr>
              <a:t>6</a:t>
            </a:r>
            <a:r>
              <a:rPr lang="zh-CN" altLang="en-US" sz="1600" dirty="0">
                <a:solidFill>
                  <a:prstClr val="black"/>
                </a:solidFill>
                <a:latin typeface="微软雅黑" panose="020B0503020204020204" pitchFamily="34" charset="-122"/>
                <a:ea typeface="微软雅黑" panose="020B0503020204020204" pitchFamily="34" charset="-122"/>
              </a:rPr>
              <a:t>月</a:t>
            </a:r>
            <a:r>
              <a:rPr lang="en-US" altLang="zh-CN" sz="1600" dirty="0">
                <a:solidFill>
                  <a:prstClr val="black"/>
                </a:solidFill>
                <a:latin typeface="微软雅黑" panose="020B0503020204020204" pitchFamily="34" charset="-122"/>
                <a:ea typeface="微软雅黑" panose="020B0503020204020204" pitchFamily="34" charset="-122"/>
              </a:rPr>
              <a:t>15</a:t>
            </a:r>
            <a:r>
              <a:rPr lang="zh-CN" altLang="en-US" sz="1600" dirty="0">
                <a:solidFill>
                  <a:prstClr val="black"/>
                </a:solidFill>
                <a:latin typeface="微软雅黑" panose="020B0503020204020204" pitchFamily="34" charset="-122"/>
                <a:ea typeface="微软雅黑" panose="020B0503020204020204" pitchFamily="34" charset="-122"/>
              </a:rPr>
              <a:t>日，这一点在设计滑窗结构时需要注意。</a:t>
            </a:r>
          </a:p>
        </p:txBody>
      </p:sp>
      <p:cxnSp>
        <p:nvCxnSpPr>
          <p:cNvPr id="19" name="直接连接符 18">
            <a:extLst>
              <a:ext uri="{FF2B5EF4-FFF2-40B4-BE49-F238E27FC236}">
                <a16:creationId xmlns:a16="http://schemas.microsoft.com/office/drawing/2014/main" id="{9C96A20C-141F-4552-855E-906F0AF40B46}"/>
              </a:ext>
            </a:extLst>
          </p:cNvPr>
          <p:cNvCxnSpPr>
            <a:cxnSpLocks/>
          </p:cNvCxnSpPr>
          <p:nvPr/>
        </p:nvCxnSpPr>
        <p:spPr>
          <a:xfrm>
            <a:off x="3803926" y="1057276"/>
            <a:ext cx="0" cy="5415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AC734AA-64F8-40E3-9898-D5DD7CEEC5CD}"/>
              </a:ext>
            </a:extLst>
          </p:cNvPr>
          <p:cNvCxnSpPr>
            <a:cxnSpLocks/>
          </p:cNvCxnSpPr>
          <p:nvPr/>
        </p:nvCxnSpPr>
        <p:spPr>
          <a:xfrm>
            <a:off x="9125226" y="1057276"/>
            <a:ext cx="0" cy="5415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59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3128</Words>
  <Application>Microsoft Office PowerPoint</Application>
  <PresentationFormat>宽屏</PresentationFormat>
  <Paragraphs>296</Paragraphs>
  <Slides>31</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Wingdings</vt:lpstr>
      <vt:lpstr>等线</vt:lpstr>
      <vt:lpstr>Arial</vt:lpstr>
      <vt:lpstr>微软雅黑</vt:lpstr>
      <vt:lpstr>华文中宋</vt:lpstr>
      <vt:lpstr>1_Office 主题​​</vt:lpstr>
      <vt:lpstr>基于机器学习的 O2O（Online to Offline）优惠券预测 Machine Learning-Based O2O (Online to Offline) Coupon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三维图像传感器信号增强网络的轻量化方法 Lightweight Method for 3D Image Sensor Signal Enhancement Network</dc:title>
  <dc:creator>Minmus Lin</dc:creator>
  <cp:lastModifiedBy>Lin Minmus</cp:lastModifiedBy>
  <cp:revision>27</cp:revision>
  <dcterms:created xsi:type="dcterms:W3CDTF">2024-04-26T08:38:38Z</dcterms:created>
  <dcterms:modified xsi:type="dcterms:W3CDTF">2024-06-29T17:42:17Z</dcterms:modified>
</cp:coreProperties>
</file>